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  <p:sldMasterId id="2147483656" r:id="rId2"/>
  </p:sldMasterIdLst>
  <p:notesMasterIdLst>
    <p:notesMasterId r:id="rId25"/>
  </p:notesMasterIdLst>
  <p:handoutMasterIdLst>
    <p:handoutMasterId r:id="rId26"/>
  </p:handoutMasterIdLst>
  <p:sldIdLst>
    <p:sldId id="260" r:id="rId3"/>
    <p:sldId id="312" r:id="rId4"/>
    <p:sldId id="301" r:id="rId5"/>
    <p:sldId id="278" r:id="rId6"/>
    <p:sldId id="313" r:id="rId7"/>
    <p:sldId id="314" r:id="rId8"/>
    <p:sldId id="315" r:id="rId9"/>
    <p:sldId id="323" r:id="rId10"/>
    <p:sldId id="316" r:id="rId11"/>
    <p:sldId id="317" r:id="rId12"/>
    <p:sldId id="318" r:id="rId13"/>
    <p:sldId id="324" r:id="rId14"/>
    <p:sldId id="325" r:id="rId15"/>
    <p:sldId id="326" r:id="rId16"/>
    <p:sldId id="327" r:id="rId17"/>
    <p:sldId id="328" r:id="rId18"/>
    <p:sldId id="329" r:id="rId19"/>
    <p:sldId id="320" r:id="rId20"/>
    <p:sldId id="321" r:id="rId21"/>
    <p:sldId id="322" r:id="rId22"/>
    <p:sldId id="277" r:id="rId23"/>
    <p:sldId id="263" r:id="rId2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23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re Yikilmaz" initials="EY" lastIdx="2" clrIdx="0">
    <p:extLst>
      <p:ext uri="{19B8F6BF-5375-455C-9EA6-DF929625EA0E}">
        <p15:presenceInfo xmlns:p15="http://schemas.microsoft.com/office/powerpoint/2012/main" userId="4b79832e2b6b74d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865"/>
    <a:srgbClr val="8D1429"/>
    <a:srgbClr val="721020"/>
    <a:srgbClr val="98A4AE"/>
    <a:srgbClr val="768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78" autoAdjust="0"/>
    <p:restoredTop sz="94960" autoAdjust="0"/>
  </p:normalViewPr>
  <p:slideViewPr>
    <p:cSldViewPr snapToGrid="0" showGuides="1">
      <p:cViewPr>
        <p:scale>
          <a:sx n="182" d="100"/>
          <a:sy n="182" d="100"/>
        </p:scale>
        <p:origin x="456" y="816"/>
      </p:cViewPr>
      <p:guideLst>
        <p:guide orient="horz" pos="4123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004BC-B0E3-4208-A222-418A4F529526}" type="datetimeFigureOut">
              <a:rPr lang="de-DE" smtClean="0"/>
              <a:pPr/>
              <a:t>18.09.22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8CCCE-5D86-4F2C-A810-6EA86A7CE748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1D818D-C606-4ACC-B471-870C5A9C4C11}" type="datetimeFigureOut">
              <a:rPr lang="de-DE" smtClean="0"/>
              <a:pPr/>
              <a:t>18.09.22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32A09-A8F9-4844-A50B-996B9FD8E092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1120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6387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8809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5566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1400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76848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47909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35348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82778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8732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6335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0395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4567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484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5486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4133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7852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9925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3617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master mit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307180" y="1324800"/>
            <a:ext cx="8836819" cy="1287985"/>
          </a:xfrm>
          <a:prstGeom prst="rect">
            <a:avLst/>
          </a:prstGeom>
          <a:solidFill>
            <a:srgbClr val="8D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397002"/>
            <a:ext cx="8568000" cy="5810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1986531"/>
            <a:ext cx="8568000" cy="59191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1" name="Rechteck 10"/>
          <p:cNvSpPr/>
          <p:nvPr userDrawn="1"/>
        </p:nvSpPr>
        <p:spPr>
          <a:xfrm>
            <a:off x="307181" y="2648801"/>
            <a:ext cx="8836819" cy="3896462"/>
          </a:xfrm>
          <a:prstGeom prst="rect">
            <a:avLst/>
          </a:prstGeom>
          <a:solidFill>
            <a:srgbClr val="8D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 descr="FAU-Siegel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792201" y="4154488"/>
            <a:ext cx="2350845" cy="23907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master mit Bild(er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307180" y="1326628"/>
            <a:ext cx="8836819" cy="1287985"/>
          </a:xfrm>
          <a:prstGeom prst="rect">
            <a:avLst/>
          </a:prstGeom>
          <a:solidFill>
            <a:srgbClr val="8D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1600" y="1397001"/>
            <a:ext cx="8568000" cy="528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5999" y="1986531"/>
            <a:ext cx="8568000" cy="59191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0"/>
          </p:nvPr>
        </p:nvSpPr>
        <p:spPr>
          <a:xfrm>
            <a:off x="314325" y="2655094"/>
            <a:ext cx="8829675" cy="3890169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5701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master mit eigenem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307180" y="1326628"/>
            <a:ext cx="8836819" cy="1287985"/>
          </a:xfrm>
          <a:prstGeom prst="rect">
            <a:avLst/>
          </a:prstGeom>
          <a:solidFill>
            <a:srgbClr val="8D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397002"/>
            <a:ext cx="8568000" cy="5810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1986531"/>
            <a:ext cx="8568000" cy="60015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1" name="Rechteck 10"/>
          <p:cNvSpPr/>
          <p:nvPr userDrawn="1"/>
        </p:nvSpPr>
        <p:spPr>
          <a:xfrm>
            <a:off x="307181" y="2648801"/>
            <a:ext cx="8836819" cy="3896462"/>
          </a:xfrm>
          <a:prstGeom prst="rect">
            <a:avLst/>
          </a:prstGeom>
          <a:solidFill>
            <a:srgbClr val="8D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platzhalter 10"/>
          <p:cNvSpPr txBox="1">
            <a:spLocks/>
          </p:cNvSpPr>
          <p:nvPr userDrawn="1"/>
        </p:nvSpPr>
        <p:spPr>
          <a:xfrm>
            <a:off x="7270893" y="5682815"/>
            <a:ext cx="1426482" cy="473075"/>
          </a:xfrm>
          <a:prstGeom prst="rect">
            <a:avLst/>
          </a:prstGeom>
          <a:solidFill>
            <a:srgbClr val="721020"/>
          </a:solidFill>
        </p:spPr>
        <p:txBody>
          <a:bodyPr/>
          <a:lstStyle>
            <a:lvl1pPr>
              <a:defRPr sz="1200"/>
            </a:lvl1pPr>
            <a:lvl2pPr marL="0" algn="ctr">
              <a:spcBef>
                <a:spcPts val="0"/>
              </a:spcBef>
              <a:buNone/>
              <a:defRPr baseline="0"/>
            </a:lvl2pPr>
          </a:lstStyle>
          <a:p>
            <a:pPr marL="0" marR="0" lvl="1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Logo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r mit Bild(er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307180" y="1326628"/>
            <a:ext cx="8836819" cy="1287985"/>
          </a:xfrm>
          <a:prstGeom prst="rect">
            <a:avLst/>
          </a:prstGeom>
          <a:solidFill>
            <a:srgbClr val="8D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1600" y="1397001"/>
            <a:ext cx="8568000" cy="528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5999" y="1986531"/>
            <a:ext cx="8568000" cy="59191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0"/>
          </p:nvPr>
        </p:nvSpPr>
        <p:spPr>
          <a:xfrm>
            <a:off x="314325" y="2655094"/>
            <a:ext cx="8829675" cy="3890169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r größerer Titelraum und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304800" y="1326628"/>
            <a:ext cx="8839199" cy="2609578"/>
          </a:xfrm>
          <a:prstGeom prst="rect">
            <a:avLst/>
          </a:prstGeom>
          <a:solidFill>
            <a:srgbClr val="8D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 userDrawn="1"/>
        </p:nvSpPr>
        <p:spPr>
          <a:xfrm>
            <a:off x="305999" y="3981450"/>
            <a:ext cx="8838000" cy="2563812"/>
          </a:xfrm>
          <a:prstGeom prst="rect">
            <a:avLst/>
          </a:prstGeom>
          <a:solidFill>
            <a:srgbClr val="8D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397002"/>
            <a:ext cx="8568000" cy="117320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2670271"/>
            <a:ext cx="8568000" cy="112737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pic>
        <p:nvPicPr>
          <p:cNvPr id="12" name="Grafik 11" descr="FAU-Siegel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267735" y="4637903"/>
            <a:ext cx="1875504" cy="19073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master eigenes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304800" y="1326628"/>
            <a:ext cx="8839199" cy="2609578"/>
          </a:xfrm>
          <a:prstGeom prst="rect">
            <a:avLst/>
          </a:prstGeom>
          <a:solidFill>
            <a:srgbClr val="8D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 userDrawn="1"/>
        </p:nvSpPr>
        <p:spPr>
          <a:xfrm>
            <a:off x="309563" y="3981450"/>
            <a:ext cx="8834437" cy="2563812"/>
          </a:xfrm>
          <a:prstGeom prst="rect">
            <a:avLst/>
          </a:prstGeom>
          <a:solidFill>
            <a:srgbClr val="8D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397002"/>
            <a:ext cx="8568000" cy="117320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2670271"/>
            <a:ext cx="8568000" cy="112737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8" name="Textplatzhalter 10"/>
          <p:cNvSpPr txBox="1">
            <a:spLocks/>
          </p:cNvSpPr>
          <p:nvPr userDrawn="1"/>
        </p:nvSpPr>
        <p:spPr>
          <a:xfrm>
            <a:off x="7270893" y="5682815"/>
            <a:ext cx="1426482" cy="473075"/>
          </a:xfrm>
          <a:prstGeom prst="rect">
            <a:avLst/>
          </a:prstGeom>
          <a:solidFill>
            <a:srgbClr val="721020"/>
          </a:solidFill>
        </p:spPr>
        <p:txBody>
          <a:bodyPr/>
          <a:lstStyle>
            <a:lvl1pPr>
              <a:defRPr sz="1200"/>
            </a:lvl1pPr>
            <a:lvl2pPr marL="0" algn="ctr">
              <a:spcBef>
                <a:spcPts val="0"/>
              </a:spcBef>
              <a:buNone/>
              <a:defRPr baseline="0"/>
            </a:lvl2pPr>
          </a:lstStyle>
          <a:p>
            <a:pPr marL="0" marR="0" lvl="1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Logo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r größerer Titelraum und Bild(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304800" y="1326628"/>
            <a:ext cx="8839199" cy="2609578"/>
          </a:xfrm>
          <a:prstGeom prst="rect">
            <a:avLst/>
          </a:prstGeom>
          <a:solidFill>
            <a:srgbClr val="8D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397002"/>
            <a:ext cx="8568000" cy="117320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2670271"/>
            <a:ext cx="8568000" cy="112737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0"/>
          </p:nvPr>
        </p:nvSpPr>
        <p:spPr>
          <a:xfrm>
            <a:off x="306000" y="3978275"/>
            <a:ext cx="8838000" cy="2566988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r großer Titelra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304800" y="1326627"/>
            <a:ext cx="8839199" cy="5218635"/>
          </a:xfrm>
          <a:prstGeom prst="rect">
            <a:avLst/>
          </a:prstGeom>
          <a:solidFill>
            <a:srgbClr val="8D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397002"/>
            <a:ext cx="8568000" cy="233473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3815330"/>
            <a:ext cx="8568000" cy="259370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560173" y="848497"/>
            <a:ext cx="8340387" cy="557121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>
              <a:defRPr/>
            </a:lvl1pPr>
            <a:lvl2pPr marL="1080000" indent="-540000">
              <a:buFontTx/>
              <a:buNone/>
              <a:defRPr/>
            </a:lvl2pPr>
            <a:lvl3pPr marL="1620000" indent="-540000">
              <a:buFontTx/>
              <a:buNone/>
              <a:defRPr/>
            </a:lvl3pPr>
            <a:lvl4pPr>
              <a:buFontTx/>
              <a:buNone/>
              <a:defRPr/>
            </a:lvl4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4643B27-0F35-4AC5-A9AD-B13FDAF53AE8}" type="datetime1">
              <a:rPr lang="de-DE" smtClean="0"/>
              <a:pPr/>
              <a:t>18.09.22</a:t>
            </a:fld>
            <a:endParaRPr lang="de-DE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 mit eigenem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561599" y="849600"/>
            <a:ext cx="8341200" cy="5572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>
              <a:defRPr/>
            </a:lvl1pPr>
            <a:lvl2pPr marL="1080000" indent="-540000">
              <a:buFontTx/>
              <a:buNone/>
              <a:defRPr/>
            </a:lvl2pPr>
            <a:lvl3pPr marL="1620000" indent="-540000">
              <a:buFontTx/>
              <a:buNone/>
              <a:defRPr/>
            </a:lvl3pPr>
            <a:lvl4pPr>
              <a:buFontTx/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4"/>
            <a:endParaRPr lang="de-DE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857CF44-A383-4FFE-9366-088A25F3F2DE}" type="datetime1">
              <a:rPr lang="de-DE" smtClean="0"/>
              <a:pPr/>
              <a:t>18.09.22</a:t>
            </a:fld>
            <a:endParaRPr lang="de-DE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extplatzhalter 10"/>
          <p:cNvSpPr txBox="1">
            <a:spLocks/>
          </p:cNvSpPr>
          <p:nvPr userDrawn="1"/>
        </p:nvSpPr>
        <p:spPr>
          <a:xfrm>
            <a:off x="7270893" y="5682815"/>
            <a:ext cx="1426482" cy="473075"/>
          </a:xfrm>
          <a:prstGeom prst="rect">
            <a:avLst/>
          </a:prstGeom>
          <a:solidFill>
            <a:srgbClr val="721020"/>
          </a:solidFill>
        </p:spPr>
        <p:txBody>
          <a:bodyPr/>
          <a:lstStyle>
            <a:lvl1pPr>
              <a:defRPr sz="1200"/>
            </a:lvl1pPr>
            <a:lvl2pPr marL="0" algn="ctr">
              <a:spcBef>
                <a:spcPts val="0"/>
              </a:spcBef>
              <a:buNone/>
              <a:defRPr baseline="0"/>
            </a:lvl2pPr>
          </a:lstStyle>
          <a:p>
            <a:pPr marL="0" marR="0" lvl="1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Logo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hteck 55"/>
          <p:cNvSpPr/>
          <p:nvPr userDrawn="1"/>
        </p:nvSpPr>
        <p:spPr>
          <a:xfrm>
            <a:off x="0" y="1325003"/>
            <a:ext cx="252000" cy="1289610"/>
          </a:xfrm>
          <a:prstGeom prst="rect">
            <a:avLst/>
          </a:prstGeom>
          <a:solidFill>
            <a:srgbClr val="8D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 56"/>
          <p:cNvSpPr/>
          <p:nvPr userDrawn="1"/>
        </p:nvSpPr>
        <p:spPr>
          <a:xfrm>
            <a:off x="0" y="2650330"/>
            <a:ext cx="252000" cy="1288800"/>
          </a:xfrm>
          <a:prstGeom prst="rect">
            <a:avLst/>
          </a:prstGeom>
          <a:solidFill>
            <a:srgbClr val="00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0" y="263225"/>
            <a:ext cx="2412713" cy="66702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6" r:id="rId2"/>
    <p:sldLayoutId id="2147483659" r:id="rId3"/>
    <p:sldLayoutId id="2147483662" r:id="rId4"/>
    <p:sldLayoutId id="2147483667" r:id="rId5"/>
    <p:sldLayoutId id="2147483668" r:id="rId6"/>
    <p:sldLayoutId id="2147483669" r:id="rId7"/>
  </p:sldLayoutIdLst>
  <p:hf hdr="0"/>
  <p:txStyles>
    <p:titleStyle>
      <a:lvl1pPr algn="l" defTabSz="914400" rtl="0" eaLnBrk="1" latinLnBrk="0" hangingPunct="1">
        <a:lnSpc>
          <a:spcPts val="3200"/>
        </a:lnSpc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ct val="20000"/>
        </a:spcBef>
        <a:buFont typeface="+mj-lt"/>
        <a:buAutoNum type="arabicPeriod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hteck 59"/>
          <p:cNvSpPr/>
          <p:nvPr userDrawn="1"/>
        </p:nvSpPr>
        <p:spPr>
          <a:xfrm>
            <a:off x="1" y="1985668"/>
            <a:ext cx="261937" cy="643233"/>
          </a:xfrm>
          <a:prstGeom prst="rect">
            <a:avLst/>
          </a:prstGeom>
          <a:solidFill>
            <a:srgbClr val="00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Rechteck 60"/>
          <p:cNvSpPr/>
          <p:nvPr userDrawn="1"/>
        </p:nvSpPr>
        <p:spPr>
          <a:xfrm>
            <a:off x="1" y="1316535"/>
            <a:ext cx="264318" cy="643233"/>
          </a:xfrm>
          <a:prstGeom prst="rect">
            <a:avLst/>
          </a:prstGeom>
          <a:solidFill>
            <a:srgbClr val="8D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Freihandform 108"/>
          <p:cNvSpPr/>
          <p:nvPr userDrawn="1"/>
        </p:nvSpPr>
        <p:spPr>
          <a:xfrm>
            <a:off x="295266" y="657389"/>
            <a:ext cx="8848733" cy="5924385"/>
          </a:xfrm>
          <a:custGeom>
            <a:avLst/>
            <a:gdLst>
              <a:gd name="connsiteX0" fmla="*/ 719137 w 723900"/>
              <a:gd name="connsiteY0" fmla="*/ 0 h 721519"/>
              <a:gd name="connsiteX1" fmla="*/ 0 w 723900"/>
              <a:gd name="connsiteY1" fmla="*/ 0 h 721519"/>
              <a:gd name="connsiteX2" fmla="*/ 0 w 723900"/>
              <a:gd name="connsiteY2" fmla="*/ 721519 h 721519"/>
              <a:gd name="connsiteX3" fmla="*/ 723900 w 723900"/>
              <a:gd name="connsiteY3" fmla="*/ 721519 h 721519"/>
              <a:gd name="connsiteX4" fmla="*/ 685800 w 723900"/>
              <a:gd name="connsiteY4" fmla="*/ 721519 h 721519"/>
              <a:gd name="connsiteX0" fmla="*/ 723719 w 723900"/>
              <a:gd name="connsiteY0" fmla="*/ 0 h 721519"/>
              <a:gd name="connsiteX1" fmla="*/ 0 w 723900"/>
              <a:gd name="connsiteY1" fmla="*/ 0 h 721519"/>
              <a:gd name="connsiteX2" fmla="*/ 0 w 723900"/>
              <a:gd name="connsiteY2" fmla="*/ 721519 h 721519"/>
              <a:gd name="connsiteX3" fmla="*/ 723900 w 723900"/>
              <a:gd name="connsiteY3" fmla="*/ 721519 h 721519"/>
              <a:gd name="connsiteX4" fmla="*/ 685800 w 723900"/>
              <a:gd name="connsiteY4" fmla="*/ 721519 h 72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900" h="721519">
                <a:moveTo>
                  <a:pt x="723719" y="0"/>
                </a:moveTo>
                <a:lnTo>
                  <a:pt x="0" y="0"/>
                </a:lnTo>
                <a:lnTo>
                  <a:pt x="0" y="721519"/>
                </a:lnTo>
                <a:lnTo>
                  <a:pt x="723900" y="721519"/>
                </a:lnTo>
                <a:lnTo>
                  <a:pt x="685800" y="721519"/>
                </a:lnTo>
              </a:path>
            </a:pathLst>
          </a:custGeom>
          <a:ln>
            <a:solidFill>
              <a:srgbClr val="0038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Fußzeilenplatzhalter 116"/>
          <p:cNvSpPr>
            <a:spLocks noGrp="1"/>
          </p:cNvSpPr>
          <p:nvPr>
            <p:ph type="ftr" sz="quarter" idx="3"/>
          </p:nvPr>
        </p:nvSpPr>
        <p:spPr>
          <a:xfrm>
            <a:off x="296448" y="6628573"/>
            <a:ext cx="6120000" cy="19246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rgbClr val="003865"/>
                </a:solidFill>
              </a:defRPr>
            </a:lvl1pPr>
          </a:lstStyle>
          <a:p>
            <a:endParaRPr lang="de-DE"/>
          </a:p>
        </p:txBody>
      </p:sp>
      <p:sp>
        <p:nvSpPr>
          <p:cNvPr id="118" name="Datumsplatzhalter 117"/>
          <p:cNvSpPr>
            <a:spLocks noGrp="1"/>
          </p:cNvSpPr>
          <p:nvPr>
            <p:ph type="dt" sz="half" idx="2"/>
          </p:nvPr>
        </p:nvSpPr>
        <p:spPr>
          <a:xfrm>
            <a:off x="6809840" y="6627600"/>
            <a:ext cx="1080000" cy="192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rgbClr val="003865"/>
                </a:solidFill>
              </a:defRPr>
            </a:lvl1pPr>
          </a:lstStyle>
          <a:p>
            <a:fld id="{999ECA2A-29A5-4A61-9B2A-1FC4878172CE}" type="datetime1">
              <a:rPr lang="de-DE" smtClean="0"/>
              <a:pPr/>
              <a:t>18.09.22</a:t>
            </a:fld>
            <a:endParaRPr lang="de-DE"/>
          </a:p>
        </p:txBody>
      </p:sp>
      <p:sp>
        <p:nvSpPr>
          <p:cNvPr id="119" name="Foliennummernplatzhalter 118"/>
          <p:cNvSpPr>
            <a:spLocks noGrp="1"/>
          </p:cNvSpPr>
          <p:nvPr>
            <p:ph type="sldNum" sz="quarter" idx="4"/>
          </p:nvPr>
        </p:nvSpPr>
        <p:spPr>
          <a:xfrm>
            <a:off x="8227255" y="6627600"/>
            <a:ext cx="720000" cy="192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rgbClr val="003865"/>
                </a:solidFill>
              </a:defRPr>
            </a:lvl1pPr>
          </a:lstStyle>
          <a:p>
            <a:fld id="{0759437E-DD65-47AE-A718-65B9481C0A9E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744" y="128327"/>
            <a:ext cx="1568027" cy="43349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70" r:id="rId3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4350" indent="-514350" algn="l" defTabSz="914400" rtl="0" eaLnBrk="1" latinLnBrk="0" hangingPunct="1">
        <a:spcBef>
          <a:spcPct val="20000"/>
        </a:spcBef>
        <a:buFont typeface="+mj-lt"/>
        <a:buAutoNum type="arabicPeriod"/>
        <a:defRPr lang="de-DE" sz="3200" b="1" kern="1200" dirty="0" smtClean="0">
          <a:solidFill>
            <a:srgbClr val="003865"/>
          </a:solidFill>
          <a:latin typeface="+mn-lt"/>
          <a:ea typeface="+mn-ea"/>
          <a:cs typeface="+mn-cs"/>
        </a:defRPr>
      </a:lvl1pPr>
      <a:lvl2pPr marL="971550" indent="-514350" algn="l" defTabSz="914400" rtl="0" eaLnBrk="1" latinLnBrk="0" hangingPunct="1">
        <a:spcBef>
          <a:spcPct val="20000"/>
        </a:spcBef>
        <a:buFont typeface="+mj-lt"/>
        <a:buAutoNum type="arabicPeriod"/>
        <a:defRPr sz="2800" kern="1200">
          <a:solidFill>
            <a:srgbClr val="003865"/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ct val="20000"/>
        </a:spcBef>
        <a:buFont typeface="+mj-lt"/>
        <a:buAutoNum type="arabicPeriod"/>
        <a:defRPr sz="2400" kern="1200">
          <a:solidFill>
            <a:srgbClr val="003865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003865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003865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microsoft.com/office/2007/relationships/hdphoto" Target="../media/hdphoto7.wdp"/><Relationship Id="rId5" Type="http://schemas.openxmlformats.org/officeDocument/2006/relationships/image" Target="../media/image16.png"/><Relationship Id="rId4" Type="http://schemas.microsoft.com/office/2007/relationships/hdphoto" Target="../media/hdphoto6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microsoft.com/office/2007/relationships/hdphoto" Target="../media/hdphoto9.wdp"/><Relationship Id="rId5" Type="http://schemas.openxmlformats.org/officeDocument/2006/relationships/image" Target="../media/image16.png"/><Relationship Id="rId4" Type="http://schemas.microsoft.com/office/2007/relationships/hdphoto" Target="../media/hdphoto8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de/kostenloses-icon/ocr_5200010" TargetMode="External"/><Relationship Id="rId2" Type="http://schemas.openxmlformats.org/officeDocument/2006/relationships/hyperlink" Target="https://play.google.com/store/apps/details?id=com.samsung.Samsung_HA_AR&amp;hl=de&amp;gl=US" TargetMode="Externa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microsoft.com/office/2007/relationships/hdphoto" Target="../media/hdphoto3.wdp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396000" y="1397001"/>
            <a:ext cx="8568000" cy="528000"/>
          </a:xfrm>
        </p:spPr>
        <p:txBody>
          <a:bodyPr>
            <a:normAutofit fontScale="90000"/>
          </a:bodyPr>
          <a:lstStyle/>
          <a:p>
            <a:r>
              <a:rPr lang="de-DE" sz="2000" dirty="0" err="1">
                <a:latin typeface="+mn-lt"/>
                <a:ea typeface="+mn-ea"/>
                <a:cs typeface="+mn-cs"/>
              </a:rPr>
              <a:t>Practical</a:t>
            </a:r>
            <a:r>
              <a:rPr lang="de-DE" sz="2000" dirty="0">
                <a:latin typeface="+mn-lt"/>
                <a:ea typeface="+mn-ea"/>
                <a:cs typeface="+mn-cs"/>
              </a:rPr>
              <a:t> Seminar / Hot Topics in Web Technologies and </a:t>
            </a:r>
            <a:r>
              <a:rPr lang="de-DE" sz="2000" dirty="0" err="1">
                <a:latin typeface="+mn-lt"/>
                <a:ea typeface="+mn-ea"/>
                <a:cs typeface="+mn-cs"/>
              </a:rPr>
              <a:t>the</a:t>
            </a:r>
            <a:r>
              <a:rPr lang="de-DE" sz="2000" dirty="0">
                <a:latin typeface="+mn-lt"/>
                <a:ea typeface="+mn-ea"/>
                <a:cs typeface="+mn-cs"/>
              </a:rPr>
              <a:t> Internet </a:t>
            </a:r>
            <a:r>
              <a:rPr lang="de-DE" sz="2000" dirty="0" err="1">
                <a:latin typeface="+mn-lt"/>
                <a:ea typeface="+mn-ea"/>
                <a:cs typeface="+mn-cs"/>
              </a:rPr>
              <a:t>of</a:t>
            </a:r>
            <a:r>
              <a:rPr lang="de-DE" sz="2000" dirty="0">
                <a:latin typeface="+mn-lt"/>
                <a:ea typeface="+mn-ea"/>
                <a:cs typeface="+mn-cs"/>
              </a:rPr>
              <a:t> Things</a:t>
            </a:r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395999" y="1987200"/>
            <a:ext cx="8568000" cy="621627"/>
          </a:xfrm>
        </p:spPr>
        <p:txBody>
          <a:bodyPr/>
          <a:lstStyle/>
          <a:p>
            <a:r>
              <a:rPr lang="de-DE" dirty="0" err="1"/>
              <a:t>Developing</a:t>
            </a:r>
            <a:r>
              <a:rPr lang="de-DE" dirty="0"/>
              <a:t> a PWA </a:t>
            </a:r>
            <a:r>
              <a:rPr lang="de-DE" dirty="0" err="1"/>
              <a:t>with</a:t>
            </a:r>
            <a:r>
              <a:rPr lang="de-DE" dirty="0"/>
              <a:t> AR </a:t>
            </a:r>
            <a:r>
              <a:rPr lang="de-DE" dirty="0" err="1"/>
              <a:t>capabilties</a:t>
            </a: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97ED863-463F-6F4B-DEA3-DB5A14720E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000" l="429" r="99429">
                        <a14:foregroundMark x1="13286" y1="10857" x2="4286" y2="53286"/>
                        <a14:foregroundMark x1="4286" y1="53286" x2="10143" y2="77429"/>
                        <a14:foregroundMark x1="10143" y1="77429" x2="17286" y2="87857"/>
                        <a14:foregroundMark x1="17286" y1="87857" x2="24286" y2="74429"/>
                        <a14:foregroundMark x1="24286" y1="74429" x2="18286" y2="44571"/>
                        <a14:foregroundMark x1="18286" y1="44571" x2="18714" y2="20714"/>
                        <a14:foregroundMark x1="18714" y1="20714" x2="17143" y2="17857"/>
                        <a14:foregroundMark x1="17571" y1="5286" x2="9143" y2="25857"/>
                        <a14:foregroundMark x1="9143" y1="25857" x2="4571" y2="51571"/>
                        <a14:foregroundMark x1="4571" y1="51571" x2="7143" y2="63857"/>
                        <a14:foregroundMark x1="7143" y1="63857" x2="16000" y2="74571"/>
                        <a14:foregroundMark x1="16000" y1="74571" x2="20714" y2="77143"/>
                        <a14:foregroundMark x1="83714" y1="15857" x2="96143" y2="82714"/>
                        <a14:foregroundMark x1="87714" y1="5143" x2="93857" y2="30571"/>
                        <a14:foregroundMark x1="80286" y1="6000" x2="89857" y2="7571"/>
                        <a14:foregroundMark x1="73571" y1="1714" x2="85286" y2="2857"/>
                        <a14:foregroundMark x1="85286" y1="2857" x2="89286" y2="2857"/>
                        <a14:foregroundMark x1="83571" y1="1143" x2="83571" y2="1143"/>
                        <a14:foregroundMark x1="94000" y1="2571" x2="96571" y2="38571"/>
                        <a14:foregroundMark x1="96143" y1="36571" x2="96143" y2="78571"/>
                        <a14:foregroundMark x1="95857" y1="78857" x2="86000" y2="97429"/>
                        <a14:foregroundMark x1="83571" y1="93143" x2="72286" y2="58000"/>
                        <a14:foregroundMark x1="72286" y1="58000" x2="72429" y2="42857"/>
                        <a14:foregroundMark x1="76714" y1="23857" x2="83429" y2="67143"/>
                        <a14:foregroundMark x1="83429" y1="67143" x2="83429" y2="67143"/>
                        <a14:foregroundMark x1="13286" y1="10429" x2="4857" y2="33571"/>
                        <a14:foregroundMark x1="4857" y1="33571" x2="4429" y2="37429"/>
                        <a14:foregroundMark x1="12000" y1="50286" x2="13571" y2="81000"/>
                        <a14:foregroundMark x1="13571" y1="81000" x2="13571" y2="81000"/>
                        <a14:foregroundMark x1="13286" y1="85286" x2="11714" y2="95857"/>
                        <a14:foregroundMark x1="11714" y1="95857" x2="11714" y2="95857"/>
                        <a14:foregroundMark x1="9000" y1="95429" x2="6714" y2="58286"/>
                        <a14:foregroundMark x1="6714" y1="58286" x2="10000" y2="43286"/>
                        <a14:foregroundMark x1="22143" y1="9571" x2="22286" y2="57286"/>
                        <a14:foregroundMark x1="22571" y1="62714" x2="20429" y2="84143"/>
                        <a14:foregroundMark x1="20143" y1="89571" x2="23714" y2="97286"/>
                        <a14:foregroundMark x1="22286" y1="97429" x2="11429" y2="92429"/>
                        <a14:foregroundMark x1="11429" y1="92429" x2="5429" y2="82286"/>
                        <a14:foregroundMark x1="714" y1="60571" x2="571" y2="18286"/>
                        <a14:foregroundMark x1="1714" y1="2143" x2="1714" y2="2143"/>
                        <a14:foregroundMark x1="13143" y1="7000" x2="17000" y2="17571"/>
                        <a14:foregroundMark x1="17000" y1="17571" x2="22143" y2="21286"/>
                        <a14:foregroundMark x1="22286" y1="5429" x2="10143" y2="4571"/>
                        <a14:foregroundMark x1="10143" y1="4571" x2="8000" y2="5143"/>
                        <a14:foregroundMark x1="2143" y1="5857" x2="18286" y2="21000"/>
                        <a14:foregroundMark x1="79143" y1="94429" x2="79000" y2="80000"/>
                        <a14:foregroundMark x1="77286" y1="79714" x2="79857" y2="99000"/>
                        <a14:foregroundMark x1="89714" y1="99429" x2="99571" y2="91714"/>
                        <a14:foregroundMark x1="99571" y1="91714" x2="99714" y2="91571"/>
                        <a14:foregroundMark x1="36429" y1="1000" x2="42714" y2="143"/>
                        <a14:foregroundMark x1="51000" y1="1000" x2="64857" y2="1143"/>
                        <a14:foregroundMark x1="64857" y1="1143" x2="71714" y2="0"/>
                      </a14:backgroundRemoval>
                    </a14:imgEffect>
                  </a14:imgLayer>
                </a14:imgProps>
              </a:ext>
            </a:extLst>
          </a:blip>
          <a:srcRect l="27341" t="857" r="26646" b="3441"/>
          <a:stretch/>
        </p:blipFill>
        <p:spPr>
          <a:xfrm>
            <a:off x="5911533" y="2760861"/>
            <a:ext cx="1686281" cy="3507318"/>
          </a:xfrm>
          <a:prstGeom prst="rect">
            <a:avLst/>
          </a:prstGeom>
          <a:ln>
            <a:noFill/>
          </a:ln>
        </p:spPr>
      </p:pic>
      <p:pic>
        <p:nvPicPr>
          <p:cNvPr id="15" name="Grafik 14" descr="Ein Bild, das Text, drinnen, Boden, Schreibtisch enthält.&#10;&#10;Automatisch generierte Beschreibung">
            <a:extLst>
              <a:ext uri="{FF2B5EF4-FFF2-40B4-BE49-F238E27FC236}">
                <a16:creationId xmlns:a16="http://schemas.microsoft.com/office/drawing/2014/main" id="{4C1DAAA4-1280-379C-2CF5-B4A752DC8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664" y="2970431"/>
            <a:ext cx="1518017" cy="317193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DE931A2-3E92-0573-1911-146C91A452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9000" l="429" r="99429">
                        <a14:foregroundMark x1="13286" y1="10857" x2="4286" y2="53286"/>
                        <a14:foregroundMark x1="4286" y1="53286" x2="10143" y2="77429"/>
                        <a14:foregroundMark x1="10143" y1="77429" x2="17286" y2="87857"/>
                        <a14:foregroundMark x1="17286" y1="87857" x2="24286" y2="74429"/>
                        <a14:foregroundMark x1="24286" y1="74429" x2="18286" y2="44571"/>
                        <a14:foregroundMark x1="18286" y1="44571" x2="18714" y2="20714"/>
                        <a14:foregroundMark x1="18714" y1="20714" x2="17143" y2="17857"/>
                        <a14:foregroundMark x1="17571" y1="5286" x2="9143" y2="25857"/>
                        <a14:foregroundMark x1="9143" y1="25857" x2="4571" y2="51571"/>
                        <a14:foregroundMark x1="4571" y1="51571" x2="7143" y2="63857"/>
                        <a14:foregroundMark x1="7143" y1="63857" x2="16000" y2="74571"/>
                        <a14:foregroundMark x1="16000" y1="74571" x2="20714" y2="77143"/>
                        <a14:foregroundMark x1="83714" y1="15857" x2="96143" y2="82714"/>
                        <a14:foregroundMark x1="87714" y1="5143" x2="93857" y2="30571"/>
                        <a14:foregroundMark x1="80286" y1="6000" x2="89857" y2="7571"/>
                        <a14:foregroundMark x1="73571" y1="1714" x2="85286" y2="2857"/>
                        <a14:foregroundMark x1="85286" y1="2857" x2="89286" y2="2857"/>
                        <a14:foregroundMark x1="83571" y1="1143" x2="83571" y2="1143"/>
                        <a14:foregroundMark x1="94000" y1="2571" x2="96571" y2="38571"/>
                        <a14:foregroundMark x1="96143" y1="36571" x2="96143" y2="78571"/>
                        <a14:foregroundMark x1="95857" y1="78857" x2="86000" y2="97429"/>
                        <a14:foregroundMark x1="83571" y1="93143" x2="72286" y2="58000"/>
                        <a14:foregroundMark x1="72286" y1="58000" x2="72429" y2="42857"/>
                        <a14:foregroundMark x1="76714" y1="23857" x2="83429" y2="67143"/>
                        <a14:foregroundMark x1="83429" y1="67143" x2="83429" y2="67143"/>
                        <a14:foregroundMark x1="13286" y1="10429" x2="4857" y2="33571"/>
                        <a14:foregroundMark x1="4857" y1="33571" x2="4429" y2="37429"/>
                        <a14:foregroundMark x1="12000" y1="50286" x2="13571" y2="81000"/>
                        <a14:foregroundMark x1="13571" y1="81000" x2="13571" y2="81000"/>
                        <a14:foregroundMark x1="13286" y1="85286" x2="11714" y2="95857"/>
                        <a14:foregroundMark x1="11714" y1="95857" x2="11714" y2="95857"/>
                        <a14:foregroundMark x1="9000" y1="95429" x2="6714" y2="58286"/>
                        <a14:foregroundMark x1="6714" y1="58286" x2="10000" y2="43286"/>
                        <a14:foregroundMark x1="22143" y1="9571" x2="22286" y2="57286"/>
                        <a14:foregroundMark x1="22571" y1="62714" x2="20429" y2="84143"/>
                        <a14:foregroundMark x1="20143" y1="89571" x2="23714" y2="97286"/>
                        <a14:foregroundMark x1="22286" y1="97429" x2="11429" y2="92429"/>
                        <a14:foregroundMark x1="11429" y1="92429" x2="5429" y2="82286"/>
                        <a14:foregroundMark x1="714" y1="60571" x2="571" y2="18286"/>
                        <a14:foregroundMark x1="1714" y1="2143" x2="1714" y2="2143"/>
                        <a14:foregroundMark x1="13143" y1="7000" x2="17000" y2="17571"/>
                        <a14:foregroundMark x1="17000" y1="17571" x2="22143" y2="21286"/>
                        <a14:foregroundMark x1="22286" y1="5429" x2="10143" y2="4571"/>
                        <a14:foregroundMark x1="10143" y1="4571" x2="8000" y2="5143"/>
                        <a14:foregroundMark x1="2143" y1="5857" x2="18286" y2="21000"/>
                        <a14:foregroundMark x1="79143" y1="94429" x2="79000" y2="80000"/>
                        <a14:foregroundMark x1="77286" y1="79714" x2="79857" y2="99000"/>
                        <a14:foregroundMark x1="89714" y1="99429" x2="99571" y2="91714"/>
                        <a14:foregroundMark x1="99571" y1="91714" x2="99714" y2="91571"/>
                        <a14:foregroundMark x1="36429" y1="1000" x2="42714" y2="143"/>
                        <a14:foregroundMark x1="51000" y1="1000" x2="64857" y2="1143"/>
                        <a14:foregroundMark x1="64857" y1="1143" x2="71714" y2="0"/>
                      </a14:backgroundRemoval>
                    </a14:imgEffect>
                  </a14:imgLayer>
                </a14:imgProps>
              </a:ext>
            </a:extLst>
          </a:blip>
          <a:srcRect l="27341" t="857" r="26646" b="3441"/>
          <a:stretch/>
        </p:blipFill>
        <p:spPr>
          <a:xfrm>
            <a:off x="2304761" y="2760860"/>
            <a:ext cx="1686281" cy="3507318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61A5A34-6B3A-4256-A481-E875A48ADCF8}"/>
              </a:ext>
            </a:extLst>
          </p:cNvPr>
          <p:cNvSpPr txBox="1"/>
          <p:nvPr/>
        </p:nvSpPr>
        <p:spPr>
          <a:xfrm>
            <a:off x="375388" y="791238"/>
            <a:ext cx="84563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None/>
            </a:pPr>
            <a:r>
              <a:rPr lang="de-DE" sz="2400" b="1" dirty="0"/>
              <a:t>Target </a:t>
            </a:r>
            <a:r>
              <a:rPr lang="de-DE" sz="2400" b="1" dirty="0" err="1"/>
              <a:t>agreement</a:t>
            </a:r>
            <a:endParaRPr lang="de-DE" sz="2400" b="1" dirty="0"/>
          </a:p>
        </p:txBody>
      </p:sp>
      <p:sp>
        <p:nvSpPr>
          <p:cNvPr id="10" name="Datumsplatzhalter 2">
            <a:extLst>
              <a:ext uri="{FF2B5EF4-FFF2-40B4-BE49-F238E27FC236}">
                <a16:creationId xmlns:a16="http://schemas.microsoft.com/office/drawing/2014/main" id="{79822587-23D6-4435-9521-C8B07A3C29D1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809840" y="6627600"/>
            <a:ext cx="1080000" cy="192000"/>
          </a:xfrm>
        </p:spPr>
        <p:txBody>
          <a:bodyPr/>
          <a:lstStyle/>
          <a:p>
            <a:fld id="{44643B27-0F35-4AC5-A9AD-B13FDAF53AE8}" type="datetime1">
              <a:rPr lang="de-DE" smtClean="0"/>
              <a:pPr/>
              <a:t>18.09.22</a:t>
            </a:fld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D16A64E-DF03-7DC8-CB13-4C6C762EF778}"/>
              </a:ext>
            </a:extLst>
          </p:cNvPr>
          <p:cNvSpPr txBox="1"/>
          <p:nvPr/>
        </p:nvSpPr>
        <p:spPr>
          <a:xfrm>
            <a:off x="375387" y="1191220"/>
            <a:ext cx="845636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None/>
            </a:pPr>
            <a:r>
              <a:rPr lang="de-DE" sz="1600" b="1" dirty="0">
                <a:solidFill>
                  <a:srgbClr val="FF0000"/>
                </a:solidFill>
              </a:rPr>
              <a:t>IoT-Lab AR </a:t>
            </a:r>
            <a:r>
              <a:rPr lang="de-DE" sz="1600" b="1" dirty="0" err="1">
                <a:solidFill>
                  <a:srgbClr val="FF0000"/>
                </a:solidFill>
              </a:rPr>
              <a:t>Application</a:t>
            </a:r>
            <a:endParaRPr lang="de-DE" sz="1600" b="1" dirty="0">
              <a:solidFill>
                <a:srgbClr val="FF0000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8E864C0-3D3D-0808-4735-77E20B0C0898}"/>
              </a:ext>
            </a:extLst>
          </p:cNvPr>
          <p:cNvSpPr txBox="1"/>
          <p:nvPr/>
        </p:nvSpPr>
        <p:spPr>
          <a:xfrm>
            <a:off x="375387" y="1745090"/>
            <a:ext cx="87090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As a </a:t>
            </a:r>
            <a:r>
              <a:rPr lang="de-DE" dirty="0" err="1"/>
              <a:t>user</a:t>
            </a:r>
            <a:r>
              <a:rPr lang="de-DE" dirty="0"/>
              <a:t>, I </a:t>
            </a:r>
            <a:r>
              <a:rPr lang="de-DE" dirty="0" err="1"/>
              <a:t>would</a:t>
            </a:r>
            <a:r>
              <a:rPr lang="de-DE" dirty="0"/>
              <a:t> like a </a:t>
            </a:r>
            <a:r>
              <a:rPr lang="de-DE" dirty="0" err="1"/>
              <a:t>list</a:t>
            </a:r>
            <a:r>
              <a:rPr lang="de-DE" dirty="0"/>
              <a:t> and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major</a:t>
            </a:r>
            <a:r>
              <a:rPr lang="de-DE" dirty="0"/>
              <a:t> </a:t>
            </a:r>
            <a:r>
              <a:rPr lang="de-DE" dirty="0" err="1"/>
              <a:t>devices</a:t>
            </a:r>
            <a:r>
              <a:rPr lang="de-DE" dirty="0"/>
              <a:t> and </a:t>
            </a:r>
            <a:r>
              <a:rPr lang="de-DE" dirty="0" err="1"/>
              <a:t>areas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IoT Lab so I </a:t>
            </a:r>
            <a:r>
              <a:rPr lang="de-DE" dirty="0" err="1"/>
              <a:t>can</a:t>
            </a:r>
            <a:r>
              <a:rPr lang="de-DE" dirty="0"/>
              <a:t> find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newbie</a:t>
            </a:r>
            <a:r>
              <a:rPr lang="de-DE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As a </a:t>
            </a:r>
            <a:r>
              <a:rPr lang="de-DE" dirty="0" err="1"/>
              <a:t>user</a:t>
            </a:r>
            <a:r>
              <a:rPr lang="de-DE" dirty="0"/>
              <a:t>, I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PWA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navigate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direction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selected</a:t>
            </a:r>
            <a:r>
              <a:rPr lang="de-DE" dirty="0"/>
              <a:t> </a:t>
            </a:r>
            <a:r>
              <a:rPr lang="de-DE" dirty="0" err="1"/>
              <a:t>device</a:t>
            </a:r>
            <a:r>
              <a:rPr lang="de-DE" dirty="0"/>
              <a:t>/</a:t>
            </a:r>
            <a:r>
              <a:rPr lang="de-DE" dirty="0" err="1"/>
              <a:t>area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AR and </a:t>
            </a:r>
            <a:r>
              <a:rPr lang="de-DE" dirty="0" err="1"/>
              <a:t>using</a:t>
            </a:r>
            <a:r>
              <a:rPr lang="de-DE" dirty="0"/>
              <a:t> 2d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3d </a:t>
            </a:r>
            <a:r>
              <a:rPr lang="de-DE" dirty="0" err="1"/>
              <a:t>world</a:t>
            </a:r>
            <a:r>
              <a:rPr lang="de-DE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As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person</a:t>
            </a:r>
            <a:r>
              <a:rPr lang="de-DE" dirty="0"/>
              <a:t> </a:t>
            </a:r>
            <a:r>
              <a:rPr lang="de-DE" dirty="0" err="1"/>
              <a:t>responsible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lab, I </a:t>
            </a:r>
            <a:r>
              <a:rPr lang="de-DE" dirty="0" err="1"/>
              <a:t>would</a:t>
            </a:r>
            <a:r>
              <a:rPr lang="de-DE" dirty="0"/>
              <a:t> like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move</a:t>
            </a:r>
            <a:r>
              <a:rPr lang="de-DE" dirty="0"/>
              <a:t>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devices</a:t>
            </a:r>
            <a:r>
              <a:rPr lang="de-DE" dirty="0"/>
              <a:t>/</a:t>
            </a:r>
            <a:r>
              <a:rPr lang="de-DE" dirty="0" err="1"/>
              <a:t>areas</a:t>
            </a:r>
            <a:r>
              <a:rPr lang="de-DE" dirty="0"/>
              <a:t> in </a:t>
            </a:r>
            <a:r>
              <a:rPr lang="de-DE" dirty="0" err="1"/>
              <a:t>terms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location</a:t>
            </a:r>
            <a:r>
              <a:rPr lang="de-DE" dirty="0"/>
              <a:t> and </a:t>
            </a:r>
            <a:r>
              <a:rPr lang="de-DE" dirty="0" err="1"/>
              <a:t>description</a:t>
            </a:r>
            <a:r>
              <a:rPr lang="de-DE" dirty="0"/>
              <a:t> so </a:t>
            </a:r>
            <a:r>
              <a:rPr lang="de-DE" dirty="0" err="1"/>
              <a:t>that</a:t>
            </a:r>
            <a:r>
              <a:rPr lang="de-DE" dirty="0"/>
              <a:t> I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lab </a:t>
            </a:r>
            <a:r>
              <a:rPr lang="de-DE" dirty="0" err="1"/>
              <a:t>changes</a:t>
            </a:r>
            <a:r>
              <a:rPr lang="de-DE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With</a:t>
            </a:r>
            <a:r>
              <a:rPr lang="de-DE" dirty="0"/>
              <a:t> an QR Code Scanner I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a QR Code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reset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.</a:t>
            </a:r>
          </a:p>
        </p:txBody>
      </p:sp>
      <p:sp>
        <p:nvSpPr>
          <p:cNvPr id="5" name="Fußzeilenplatzhalter 6">
            <a:extLst>
              <a:ext uri="{FF2B5EF4-FFF2-40B4-BE49-F238E27FC236}">
                <a16:creationId xmlns:a16="http://schemas.microsoft.com/office/drawing/2014/main" id="{7A36C38E-37A4-5948-0129-06E1CF505B1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96448" y="6660104"/>
            <a:ext cx="6120000" cy="192468"/>
          </a:xfrm>
        </p:spPr>
        <p:txBody>
          <a:bodyPr/>
          <a:lstStyle/>
          <a:p>
            <a:r>
              <a:rPr lang="de-DE" dirty="0"/>
              <a:t>Alexander </a:t>
            </a:r>
            <a:r>
              <a:rPr lang="de-DE" dirty="0" err="1"/>
              <a:t>Kröker</a:t>
            </a:r>
            <a:r>
              <a:rPr lang="de-DE" dirty="0"/>
              <a:t> , Tobias Fleming</a:t>
            </a:r>
          </a:p>
        </p:txBody>
      </p:sp>
    </p:spTree>
    <p:extLst>
      <p:ext uri="{BB962C8B-B14F-4D97-AF65-F5344CB8AC3E}">
        <p14:creationId xmlns:p14="http://schemas.microsoft.com/office/powerpoint/2010/main" val="1625669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61A5A34-6B3A-4256-A481-E875A48ADCF8}"/>
              </a:ext>
            </a:extLst>
          </p:cNvPr>
          <p:cNvSpPr txBox="1"/>
          <p:nvPr/>
        </p:nvSpPr>
        <p:spPr>
          <a:xfrm>
            <a:off x="375388" y="791238"/>
            <a:ext cx="84563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None/>
            </a:pPr>
            <a:r>
              <a:rPr lang="de-DE" sz="2400" b="1" dirty="0"/>
              <a:t>Journey and </a:t>
            </a:r>
            <a:r>
              <a:rPr lang="de-DE" sz="2400" b="1" dirty="0" err="1"/>
              <a:t>Difficulties</a:t>
            </a:r>
            <a:endParaRPr lang="de-DE" sz="2400" b="1" dirty="0"/>
          </a:p>
        </p:txBody>
      </p:sp>
      <p:sp>
        <p:nvSpPr>
          <p:cNvPr id="10" name="Datumsplatzhalter 2">
            <a:extLst>
              <a:ext uri="{FF2B5EF4-FFF2-40B4-BE49-F238E27FC236}">
                <a16:creationId xmlns:a16="http://schemas.microsoft.com/office/drawing/2014/main" id="{79822587-23D6-4435-9521-C8B07A3C29D1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809840" y="6627600"/>
            <a:ext cx="1080000" cy="192000"/>
          </a:xfrm>
        </p:spPr>
        <p:txBody>
          <a:bodyPr/>
          <a:lstStyle/>
          <a:p>
            <a:fld id="{44643B27-0F35-4AC5-A9AD-B13FDAF53AE8}" type="datetime1">
              <a:rPr lang="de-DE" smtClean="0"/>
              <a:pPr/>
              <a:t>18.09.22</a:t>
            </a:fld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D16A64E-DF03-7DC8-CB13-4C6C762EF778}"/>
              </a:ext>
            </a:extLst>
          </p:cNvPr>
          <p:cNvSpPr txBox="1"/>
          <p:nvPr/>
        </p:nvSpPr>
        <p:spPr>
          <a:xfrm>
            <a:off x="375387" y="1191220"/>
            <a:ext cx="845636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None/>
            </a:pPr>
            <a:r>
              <a:rPr lang="de-DE" sz="1600" b="1" dirty="0">
                <a:solidFill>
                  <a:srgbClr val="FF0000"/>
                </a:solidFill>
              </a:rPr>
              <a:t>IoT-Lab AR </a:t>
            </a:r>
            <a:r>
              <a:rPr lang="de-DE" sz="1600" b="1" dirty="0" err="1">
                <a:solidFill>
                  <a:srgbClr val="FF0000"/>
                </a:solidFill>
              </a:rPr>
              <a:t>Application</a:t>
            </a:r>
            <a:endParaRPr lang="de-DE" sz="1600" b="1" dirty="0">
              <a:solidFill>
                <a:srgbClr val="FF0000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397DC82-2909-FEE2-574D-3312E68062C5}"/>
              </a:ext>
            </a:extLst>
          </p:cNvPr>
          <p:cNvSpPr/>
          <p:nvPr/>
        </p:nvSpPr>
        <p:spPr>
          <a:xfrm>
            <a:off x="2289490" y="2645478"/>
            <a:ext cx="5116452" cy="2463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Video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size</a:t>
            </a:r>
            <a:endParaRPr lang="de-DE" dirty="0"/>
          </a:p>
        </p:txBody>
      </p:sp>
      <p:sp>
        <p:nvSpPr>
          <p:cNvPr id="8" name="Fußzeilenplatzhalter 6">
            <a:extLst>
              <a:ext uri="{FF2B5EF4-FFF2-40B4-BE49-F238E27FC236}">
                <a16:creationId xmlns:a16="http://schemas.microsoft.com/office/drawing/2014/main" id="{9343B0C7-2118-2720-9712-E04E7283E05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96448" y="6660104"/>
            <a:ext cx="6120000" cy="192468"/>
          </a:xfrm>
        </p:spPr>
        <p:txBody>
          <a:bodyPr/>
          <a:lstStyle/>
          <a:p>
            <a:r>
              <a:rPr lang="de-DE" dirty="0"/>
              <a:t>Alexander </a:t>
            </a:r>
            <a:r>
              <a:rPr lang="de-DE" dirty="0" err="1"/>
              <a:t>Kröker</a:t>
            </a:r>
            <a:r>
              <a:rPr lang="de-DE" dirty="0"/>
              <a:t> , Tobias Fleming</a:t>
            </a:r>
          </a:p>
        </p:txBody>
      </p:sp>
    </p:spTree>
    <p:extLst>
      <p:ext uri="{BB962C8B-B14F-4D97-AF65-F5344CB8AC3E}">
        <p14:creationId xmlns:p14="http://schemas.microsoft.com/office/powerpoint/2010/main" val="1549431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61A5A34-6B3A-4256-A481-E875A48ADCF8}"/>
              </a:ext>
            </a:extLst>
          </p:cNvPr>
          <p:cNvSpPr txBox="1"/>
          <p:nvPr/>
        </p:nvSpPr>
        <p:spPr>
          <a:xfrm>
            <a:off x="375388" y="791238"/>
            <a:ext cx="84563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None/>
            </a:pPr>
            <a:r>
              <a:rPr lang="de-DE" sz="2400" b="1" dirty="0"/>
              <a:t>Journey</a:t>
            </a:r>
          </a:p>
        </p:txBody>
      </p:sp>
      <p:sp>
        <p:nvSpPr>
          <p:cNvPr id="10" name="Datumsplatzhalter 2">
            <a:extLst>
              <a:ext uri="{FF2B5EF4-FFF2-40B4-BE49-F238E27FC236}">
                <a16:creationId xmlns:a16="http://schemas.microsoft.com/office/drawing/2014/main" id="{79822587-23D6-4435-9521-C8B07A3C29D1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809840" y="6627600"/>
            <a:ext cx="1080000" cy="192000"/>
          </a:xfrm>
        </p:spPr>
        <p:txBody>
          <a:bodyPr/>
          <a:lstStyle/>
          <a:p>
            <a:fld id="{44643B27-0F35-4AC5-A9AD-B13FDAF53AE8}" type="datetime1">
              <a:rPr lang="de-DE" smtClean="0"/>
              <a:pPr/>
              <a:t>18.09.22</a:t>
            </a:fld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D16A64E-DF03-7DC8-CB13-4C6C762EF778}"/>
              </a:ext>
            </a:extLst>
          </p:cNvPr>
          <p:cNvSpPr txBox="1"/>
          <p:nvPr/>
        </p:nvSpPr>
        <p:spPr>
          <a:xfrm>
            <a:off x="375387" y="1191220"/>
            <a:ext cx="845636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None/>
            </a:pPr>
            <a:r>
              <a:rPr lang="de-DE" sz="1600" b="1" dirty="0">
                <a:solidFill>
                  <a:srgbClr val="FF0000"/>
                </a:solidFill>
              </a:rPr>
              <a:t>IoT-Lab AR </a:t>
            </a:r>
            <a:r>
              <a:rPr lang="de-DE" sz="1600" b="1" dirty="0" err="1">
                <a:solidFill>
                  <a:srgbClr val="FF0000"/>
                </a:solidFill>
              </a:rPr>
              <a:t>Application</a:t>
            </a:r>
            <a:endParaRPr lang="de-DE" sz="1600" b="1" dirty="0">
              <a:solidFill>
                <a:srgbClr val="FF0000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8E864C0-3D3D-0808-4735-77E20B0C0898}"/>
              </a:ext>
            </a:extLst>
          </p:cNvPr>
          <p:cNvSpPr txBox="1"/>
          <p:nvPr/>
        </p:nvSpPr>
        <p:spPr>
          <a:xfrm>
            <a:off x="375387" y="1745090"/>
            <a:ext cx="87090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Libraries and </a:t>
            </a:r>
            <a:r>
              <a:rPr lang="de-DE" b="1" dirty="0" err="1"/>
              <a:t>frameworks</a:t>
            </a:r>
            <a:r>
              <a:rPr lang="de-DE" b="1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Untiy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Unity AR </a:t>
            </a:r>
            <a:r>
              <a:rPr lang="de-DE" dirty="0" err="1"/>
              <a:t>Foundation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Docker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NodeJS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DocFX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Short </a:t>
            </a:r>
            <a:r>
              <a:rPr lang="de-DE" b="1" dirty="0" err="1"/>
              <a:t>Overview</a:t>
            </a:r>
            <a:endParaRPr lang="de-DE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Creating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 and </a:t>
            </a:r>
            <a:r>
              <a:rPr lang="de-DE" dirty="0" err="1"/>
              <a:t>Camera</a:t>
            </a:r>
            <a:r>
              <a:rPr lang="de-DE" dirty="0"/>
              <a:t> Management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AR Navigation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First User Interface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Saving</a:t>
            </a:r>
            <a:r>
              <a:rPr lang="de-DE" dirty="0"/>
              <a:t> and </a:t>
            </a:r>
            <a:r>
              <a:rPr lang="de-DE" dirty="0" err="1"/>
              <a:t>loading</a:t>
            </a:r>
            <a:r>
              <a:rPr lang="de-DE" dirty="0"/>
              <a:t> </a:t>
            </a:r>
            <a:r>
              <a:rPr lang="de-DE" dirty="0" err="1"/>
              <a:t>target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via JSON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Implementing</a:t>
            </a:r>
            <a:r>
              <a:rPr lang="de-DE" dirty="0"/>
              <a:t> QR Scanner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AdminPanel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Passwordprotection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Designing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User Interface</a:t>
            </a:r>
          </a:p>
        </p:txBody>
      </p:sp>
      <p:sp>
        <p:nvSpPr>
          <p:cNvPr id="5" name="Fußzeilenplatzhalter 6">
            <a:extLst>
              <a:ext uri="{FF2B5EF4-FFF2-40B4-BE49-F238E27FC236}">
                <a16:creationId xmlns:a16="http://schemas.microsoft.com/office/drawing/2014/main" id="{CEB67DD3-8D7A-34A5-CB5E-6C1580A4E9F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96448" y="6660104"/>
            <a:ext cx="6120000" cy="192468"/>
          </a:xfrm>
        </p:spPr>
        <p:txBody>
          <a:bodyPr/>
          <a:lstStyle/>
          <a:p>
            <a:r>
              <a:rPr lang="de-DE" dirty="0"/>
              <a:t>Alexander </a:t>
            </a:r>
            <a:r>
              <a:rPr lang="de-DE" dirty="0" err="1"/>
              <a:t>Kröker</a:t>
            </a:r>
            <a:r>
              <a:rPr lang="de-DE" dirty="0"/>
              <a:t> , Tobias Fleming</a:t>
            </a:r>
          </a:p>
        </p:txBody>
      </p:sp>
    </p:spTree>
    <p:extLst>
      <p:ext uri="{BB962C8B-B14F-4D97-AF65-F5344CB8AC3E}">
        <p14:creationId xmlns:p14="http://schemas.microsoft.com/office/powerpoint/2010/main" val="2074099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61A5A34-6B3A-4256-A481-E875A48ADCF8}"/>
              </a:ext>
            </a:extLst>
          </p:cNvPr>
          <p:cNvSpPr txBox="1"/>
          <p:nvPr/>
        </p:nvSpPr>
        <p:spPr>
          <a:xfrm>
            <a:off x="375388" y="791238"/>
            <a:ext cx="84563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None/>
            </a:pPr>
            <a:r>
              <a:rPr lang="de-DE" sz="2400" b="1" dirty="0"/>
              <a:t>Journey</a:t>
            </a:r>
          </a:p>
        </p:txBody>
      </p:sp>
      <p:sp>
        <p:nvSpPr>
          <p:cNvPr id="10" name="Datumsplatzhalter 2">
            <a:extLst>
              <a:ext uri="{FF2B5EF4-FFF2-40B4-BE49-F238E27FC236}">
                <a16:creationId xmlns:a16="http://schemas.microsoft.com/office/drawing/2014/main" id="{79822587-23D6-4435-9521-C8B07A3C29D1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809840" y="6627600"/>
            <a:ext cx="1080000" cy="192000"/>
          </a:xfrm>
        </p:spPr>
        <p:txBody>
          <a:bodyPr/>
          <a:lstStyle/>
          <a:p>
            <a:fld id="{44643B27-0F35-4AC5-A9AD-B13FDAF53AE8}" type="datetime1">
              <a:rPr lang="de-DE" smtClean="0"/>
              <a:pPr/>
              <a:t>18.09.22</a:t>
            </a:fld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D16A64E-DF03-7DC8-CB13-4C6C762EF778}"/>
              </a:ext>
            </a:extLst>
          </p:cNvPr>
          <p:cNvSpPr txBox="1"/>
          <p:nvPr/>
        </p:nvSpPr>
        <p:spPr>
          <a:xfrm>
            <a:off x="375387" y="1191220"/>
            <a:ext cx="845636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None/>
            </a:pPr>
            <a:r>
              <a:rPr lang="de-DE" sz="1600" b="1" dirty="0">
                <a:solidFill>
                  <a:srgbClr val="FF0000"/>
                </a:solidFill>
              </a:rPr>
              <a:t>IoT-Lab AR </a:t>
            </a:r>
            <a:r>
              <a:rPr lang="de-DE" sz="1600" b="1" dirty="0" err="1">
                <a:solidFill>
                  <a:srgbClr val="FF0000"/>
                </a:solidFill>
              </a:rPr>
              <a:t>Application</a:t>
            </a:r>
            <a:endParaRPr lang="de-DE" sz="1600" b="1" dirty="0">
              <a:solidFill>
                <a:srgbClr val="FF0000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8E864C0-3D3D-0808-4735-77E20B0C0898}"/>
              </a:ext>
            </a:extLst>
          </p:cNvPr>
          <p:cNvSpPr txBox="1"/>
          <p:nvPr/>
        </p:nvSpPr>
        <p:spPr>
          <a:xfrm>
            <a:off x="375387" y="1745090"/>
            <a:ext cx="87090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dirty="0" err="1"/>
              <a:t>Creating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 and </a:t>
            </a:r>
            <a:r>
              <a:rPr lang="de-DE" dirty="0" err="1"/>
              <a:t>Camera</a:t>
            </a:r>
            <a:r>
              <a:rPr lang="de-DE" dirty="0"/>
              <a:t> Management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unit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in Unity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Meter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room</a:t>
            </a:r>
            <a:r>
              <a:rPr lang="de-DE" dirty="0"/>
              <a:t> and </a:t>
            </a:r>
            <a:r>
              <a:rPr lang="de-DE" dirty="0" err="1"/>
              <a:t>recreate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in Unity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Jpg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give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floor</a:t>
            </a:r>
            <a:r>
              <a:rPr lang="de-DE" dirty="0"/>
              <a:t> a </a:t>
            </a:r>
            <a:r>
              <a:rPr lang="de-DE" dirty="0" err="1"/>
              <a:t>texture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Navigation Mesh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navigation</a:t>
            </a:r>
            <a:r>
              <a:rPr lang="de-DE" dirty="0"/>
              <a:t> </a:t>
            </a:r>
            <a:r>
              <a:rPr lang="de-DE" dirty="0" err="1"/>
              <a:t>area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Player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blue</a:t>
            </a:r>
            <a:r>
              <a:rPr lang="de-DE" dirty="0"/>
              <a:t> ball </a:t>
            </a:r>
            <a:r>
              <a:rPr lang="de-DE" dirty="0" err="1"/>
              <a:t>followed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camera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Red</a:t>
            </a:r>
            <a:r>
              <a:rPr lang="de-DE" dirty="0"/>
              <a:t> </a:t>
            </a:r>
            <a:r>
              <a:rPr lang="de-DE" dirty="0" err="1"/>
              <a:t>squares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targets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D5320CD-7E3B-45BD-C41E-CF8D47502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766" y="2268550"/>
            <a:ext cx="2881988" cy="3552897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7E22CA2E-03B8-245C-A1BC-076381A5ED3B}"/>
              </a:ext>
            </a:extLst>
          </p:cNvPr>
          <p:cNvSpPr txBox="1"/>
          <p:nvPr/>
        </p:nvSpPr>
        <p:spPr>
          <a:xfrm>
            <a:off x="375387" y="4044998"/>
            <a:ext cx="54949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de-DE" dirty="0"/>
              <a:t>AR Navigation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Creating</a:t>
            </a:r>
            <a:r>
              <a:rPr lang="de-DE" dirty="0"/>
              <a:t> a </a:t>
            </a:r>
            <a:r>
              <a:rPr lang="de-DE" dirty="0" err="1"/>
              <a:t>Script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continously</a:t>
            </a:r>
            <a:r>
              <a:rPr lang="de-DE" dirty="0"/>
              <a:t> </a:t>
            </a:r>
            <a:r>
              <a:rPr lang="de-DE" dirty="0" err="1"/>
              <a:t>calculating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items</a:t>
            </a:r>
            <a:r>
              <a:rPr lang="de-DE" dirty="0"/>
              <a:t> and </a:t>
            </a:r>
            <a:r>
              <a:rPr lang="de-DE" dirty="0" err="1"/>
              <a:t>create</a:t>
            </a:r>
            <a:r>
              <a:rPr lang="de-DE" dirty="0"/>
              <a:t> a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them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Line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target</a:t>
            </a:r>
            <a:r>
              <a:rPr lang="de-DE" dirty="0"/>
              <a:t> </a:t>
            </a:r>
            <a:r>
              <a:rPr lang="de-DE" dirty="0" err="1"/>
              <a:t>selected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enabled</a:t>
            </a:r>
            <a:r>
              <a:rPr lang="de-DE" dirty="0"/>
              <a:t> via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button</a:t>
            </a:r>
            <a:endParaRPr lang="de-DE" dirty="0"/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A3C38F08-F0AA-291E-4185-DCA89C9F3C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96448" y="6660104"/>
            <a:ext cx="6120000" cy="192468"/>
          </a:xfrm>
        </p:spPr>
        <p:txBody>
          <a:bodyPr/>
          <a:lstStyle/>
          <a:p>
            <a:r>
              <a:rPr lang="de-DE" dirty="0"/>
              <a:t>Alexander </a:t>
            </a:r>
            <a:r>
              <a:rPr lang="de-DE" dirty="0" err="1"/>
              <a:t>Kröker</a:t>
            </a:r>
            <a:r>
              <a:rPr lang="de-DE" dirty="0"/>
              <a:t> , Tobias Fleming</a:t>
            </a:r>
          </a:p>
        </p:txBody>
      </p:sp>
    </p:spTree>
    <p:extLst>
      <p:ext uri="{BB962C8B-B14F-4D97-AF65-F5344CB8AC3E}">
        <p14:creationId xmlns:p14="http://schemas.microsoft.com/office/powerpoint/2010/main" val="915902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61A5A34-6B3A-4256-A481-E875A48ADCF8}"/>
              </a:ext>
            </a:extLst>
          </p:cNvPr>
          <p:cNvSpPr txBox="1"/>
          <p:nvPr/>
        </p:nvSpPr>
        <p:spPr>
          <a:xfrm>
            <a:off x="375388" y="791238"/>
            <a:ext cx="84563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None/>
            </a:pPr>
            <a:r>
              <a:rPr lang="de-DE" sz="2400" b="1" dirty="0"/>
              <a:t>Journey</a:t>
            </a:r>
          </a:p>
        </p:txBody>
      </p:sp>
      <p:sp>
        <p:nvSpPr>
          <p:cNvPr id="10" name="Datumsplatzhalter 2">
            <a:extLst>
              <a:ext uri="{FF2B5EF4-FFF2-40B4-BE49-F238E27FC236}">
                <a16:creationId xmlns:a16="http://schemas.microsoft.com/office/drawing/2014/main" id="{79822587-23D6-4435-9521-C8B07A3C29D1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809840" y="6627600"/>
            <a:ext cx="1080000" cy="192000"/>
          </a:xfrm>
        </p:spPr>
        <p:txBody>
          <a:bodyPr/>
          <a:lstStyle/>
          <a:p>
            <a:fld id="{44643B27-0F35-4AC5-A9AD-B13FDAF53AE8}" type="datetime1">
              <a:rPr lang="de-DE" smtClean="0"/>
              <a:pPr/>
              <a:t>18.09.22</a:t>
            </a:fld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D16A64E-DF03-7DC8-CB13-4C6C762EF778}"/>
              </a:ext>
            </a:extLst>
          </p:cNvPr>
          <p:cNvSpPr txBox="1"/>
          <p:nvPr/>
        </p:nvSpPr>
        <p:spPr>
          <a:xfrm>
            <a:off x="375387" y="1191220"/>
            <a:ext cx="845636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None/>
            </a:pPr>
            <a:r>
              <a:rPr lang="de-DE" sz="1600" b="1" dirty="0">
                <a:solidFill>
                  <a:srgbClr val="FF0000"/>
                </a:solidFill>
              </a:rPr>
              <a:t>IoT-Lab AR </a:t>
            </a:r>
            <a:r>
              <a:rPr lang="de-DE" sz="1600" b="1" dirty="0" err="1">
                <a:solidFill>
                  <a:srgbClr val="FF0000"/>
                </a:solidFill>
              </a:rPr>
              <a:t>Application</a:t>
            </a:r>
            <a:endParaRPr lang="de-DE" sz="1600" b="1" dirty="0">
              <a:solidFill>
                <a:srgbClr val="FF0000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8E864C0-3D3D-0808-4735-77E20B0C0898}"/>
              </a:ext>
            </a:extLst>
          </p:cNvPr>
          <p:cNvSpPr txBox="1"/>
          <p:nvPr/>
        </p:nvSpPr>
        <p:spPr>
          <a:xfrm>
            <a:off x="375387" y="1745090"/>
            <a:ext cx="87090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de-DE" dirty="0"/>
              <a:t>First User Interface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Simple </a:t>
            </a:r>
            <a:r>
              <a:rPr lang="de-DE" dirty="0" err="1"/>
              <a:t>dropdown</a:t>
            </a:r>
            <a:r>
              <a:rPr lang="de-DE" dirty="0"/>
              <a:t> </a:t>
            </a:r>
            <a:r>
              <a:rPr lang="de-DE" dirty="0" err="1"/>
              <a:t>menu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select</a:t>
            </a:r>
            <a:r>
              <a:rPr lang="de-DE" dirty="0"/>
              <a:t> a </a:t>
            </a:r>
            <a:r>
              <a:rPr lang="de-DE" dirty="0" err="1"/>
              <a:t>target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location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map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Button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toggling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Line</a:t>
            </a:r>
          </a:p>
          <a:p>
            <a:pPr lvl="1"/>
            <a:r>
              <a:rPr lang="de-DE" dirty="0">
                <a:sym typeface="Wingdings" pitchFamily="2" charset="2"/>
              </a:rPr>
              <a:t> Navigation </a:t>
            </a:r>
            <a:r>
              <a:rPr lang="de-DE" dirty="0" err="1">
                <a:sym typeface="Wingdings" pitchFamily="2" charset="2"/>
              </a:rPr>
              <a:t>functionality</a:t>
            </a:r>
            <a:r>
              <a:rPr lang="de-DE" dirty="0">
                <a:sym typeface="Wingdings" pitchFamily="2" charset="2"/>
              </a:rPr>
              <a:t> was </a:t>
            </a:r>
            <a:r>
              <a:rPr lang="de-DE" dirty="0" err="1">
                <a:sym typeface="Wingdings" pitchFamily="2" charset="2"/>
              </a:rPr>
              <a:t>working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E22CA2E-03B8-245C-A1BC-076381A5ED3B}"/>
              </a:ext>
            </a:extLst>
          </p:cNvPr>
          <p:cNvSpPr txBox="1"/>
          <p:nvPr/>
        </p:nvSpPr>
        <p:spPr>
          <a:xfrm>
            <a:off x="375387" y="4044998"/>
            <a:ext cx="72958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de-DE" dirty="0" err="1"/>
              <a:t>Saving</a:t>
            </a:r>
            <a:r>
              <a:rPr lang="de-DE" dirty="0"/>
              <a:t> and </a:t>
            </a:r>
            <a:r>
              <a:rPr lang="de-DE" dirty="0" err="1"/>
              <a:t>Loading</a:t>
            </a:r>
            <a:r>
              <a:rPr lang="de-DE" dirty="0"/>
              <a:t> Target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Creating</a:t>
            </a:r>
            <a:r>
              <a:rPr lang="de-DE" dirty="0"/>
              <a:t> a JSON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storing</a:t>
            </a:r>
            <a:r>
              <a:rPr lang="de-DE" dirty="0"/>
              <a:t> </a:t>
            </a:r>
            <a:r>
              <a:rPr lang="de-DE" dirty="0" err="1"/>
              <a:t>target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Reading and Writing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json</a:t>
            </a:r>
            <a:r>
              <a:rPr lang="de-DE" dirty="0"/>
              <a:t> via </a:t>
            </a:r>
            <a:r>
              <a:rPr lang="de-DE" dirty="0" err="1"/>
              <a:t>JsonUtility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Unity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TargetWrapper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an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storing</a:t>
            </a:r>
            <a:r>
              <a:rPr lang="de-DE" dirty="0"/>
              <a:t> all </a:t>
            </a:r>
            <a:r>
              <a:rPr lang="de-DE" dirty="0" err="1"/>
              <a:t>targets</a:t>
            </a:r>
            <a:r>
              <a:rPr lang="de-DE" dirty="0"/>
              <a:t> in </a:t>
            </a:r>
            <a:r>
              <a:rPr lang="de-DE" dirty="0" err="1"/>
              <a:t>environment</a:t>
            </a:r>
            <a:r>
              <a:rPr lang="de-DE" dirty="0"/>
              <a:t> and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compatible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JSOnUtility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Target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Name and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target</a:t>
            </a:r>
            <a:r>
              <a:rPr lang="de-DE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TargetFacade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managing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prefab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targets</a:t>
            </a:r>
            <a:r>
              <a:rPr lang="de-DE" dirty="0"/>
              <a:t>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EB6E619-9B04-68DF-9859-32A356729A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007" y="1745090"/>
            <a:ext cx="2806243" cy="244544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A47BDAF-3C7F-1DF2-66CF-059FD7E38383}"/>
              </a:ext>
            </a:extLst>
          </p:cNvPr>
          <p:cNvSpPr/>
          <p:nvPr/>
        </p:nvSpPr>
        <p:spPr>
          <a:xfrm>
            <a:off x="6959212" y="1858490"/>
            <a:ext cx="1689197" cy="7049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ysClr val="windowText" lastClr="000000"/>
              </a:solidFill>
            </a:endParaRPr>
          </a:p>
        </p:txBody>
      </p:sp>
      <p:sp>
        <p:nvSpPr>
          <p:cNvPr id="11" name="Fußzeilenplatzhalter 6">
            <a:extLst>
              <a:ext uri="{FF2B5EF4-FFF2-40B4-BE49-F238E27FC236}">
                <a16:creationId xmlns:a16="http://schemas.microsoft.com/office/drawing/2014/main" id="{BF3CD9CF-F1BB-AAC0-5A6D-11CAEFC596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96448" y="6660104"/>
            <a:ext cx="6120000" cy="192468"/>
          </a:xfrm>
        </p:spPr>
        <p:txBody>
          <a:bodyPr/>
          <a:lstStyle/>
          <a:p>
            <a:r>
              <a:rPr lang="de-DE" dirty="0"/>
              <a:t>Alexander </a:t>
            </a:r>
            <a:r>
              <a:rPr lang="de-DE" dirty="0" err="1"/>
              <a:t>Kröker</a:t>
            </a:r>
            <a:r>
              <a:rPr lang="de-DE" dirty="0"/>
              <a:t> , Tobias Fleming</a:t>
            </a:r>
          </a:p>
        </p:txBody>
      </p:sp>
    </p:spTree>
    <p:extLst>
      <p:ext uri="{BB962C8B-B14F-4D97-AF65-F5344CB8AC3E}">
        <p14:creationId xmlns:p14="http://schemas.microsoft.com/office/powerpoint/2010/main" val="2511049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4FC67CE6-6580-CD8F-5514-B9470A75B1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000" l="429" r="99429">
                        <a14:foregroundMark x1="13286" y1="10857" x2="4286" y2="53286"/>
                        <a14:foregroundMark x1="4286" y1="53286" x2="10143" y2="77429"/>
                        <a14:foregroundMark x1="10143" y1="77429" x2="17286" y2="87857"/>
                        <a14:foregroundMark x1="17286" y1="87857" x2="24286" y2="74429"/>
                        <a14:foregroundMark x1="24286" y1="74429" x2="18286" y2="44571"/>
                        <a14:foregroundMark x1="18286" y1="44571" x2="18714" y2="20714"/>
                        <a14:foregroundMark x1="18714" y1="20714" x2="17143" y2="17857"/>
                        <a14:foregroundMark x1="17571" y1="5286" x2="9143" y2="25857"/>
                        <a14:foregroundMark x1="9143" y1="25857" x2="4571" y2="51571"/>
                        <a14:foregroundMark x1="4571" y1="51571" x2="7143" y2="63857"/>
                        <a14:foregroundMark x1="7143" y1="63857" x2="16000" y2="74571"/>
                        <a14:foregroundMark x1="16000" y1="74571" x2="20714" y2="77143"/>
                        <a14:foregroundMark x1="83714" y1="15857" x2="96143" y2="82714"/>
                        <a14:foregroundMark x1="87714" y1="5143" x2="93857" y2="30571"/>
                        <a14:foregroundMark x1="80286" y1="6000" x2="89857" y2="7571"/>
                        <a14:foregroundMark x1="73571" y1="1714" x2="85286" y2="2857"/>
                        <a14:foregroundMark x1="85286" y1="2857" x2="89286" y2="2857"/>
                        <a14:foregroundMark x1="83571" y1="1143" x2="83571" y2="1143"/>
                        <a14:foregroundMark x1="94000" y1="2571" x2="96571" y2="38571"/>
                        <a14:foregroundMark x1="96143" y1="36571" x2="96143" y2="78571"/>
                        <a14:foregroundMark x1="95857" y1="78857" x2="86000" y2="97429"/>
                        <a14:foregroundMark x1="83571" y1="93143" x2="72286" y2="58000"/>
                        <a14:foregroundMark x1="72286" y1="58000" x2="72429" y2="42857"/>
                        <a14:foregroundMark x1="76714" y1="23857" x2="83429" y2="67143"/>
                        <a14:foregroundMark x1="83429" y1="67143" x2="83429" y2="67143"/>
                        <a14:foregroundMark x1="13286" y1="10429" x2="4857" y2="33571"/>
                        <a14:foregroundMark x1="4857" y1="33571" x2="4429" y2="37429"/>
                        <a14:foregroundMark x1="12000" y1="50286" x2="13571" y2="81000"/>
                        <a14:foregroundMark x1="13571" y1="81000" x2="13571" y2="81000"/>
                        <a14:foregroundMark x1="13286" y1="85286" x2="11714" y2="95857"/>
                        <a14:foregroundMark x1="11714" y1="95857" x2="11714" y2="95857"/>
                        <a14:foregroundMark x1="9000" y1="95429" x2="6714" y2="58286"/>
                        <a14:foregroundMark x1="6714" y1="58286" x2="10000" y2="43286"/>
                        <a14:foregroundMark x1="22143" y1="9571" x2="22286" y2="57286"/>
                        <a14:foregroundMark x1="22571" y1="62714" x2="20429" y2="84143"/>
                        <a14:foregroundMark x1="20143" y1="89571" x2="23714" y2="97286"/>
                        <a14:foregroundMark x1="22286" y1="97429" x2="11429" y2="92429"/>
                        <a14:foregroundMark x1="11429" y1="92429" x2="5429" y2="82286"/>
                        <a14:foregroundMark x1="714" y1="60571" x2="571" y2="18286"/>
                        <a14:foregroundMark x1="1714" y1="2143" x2="1714" y2="2143"/>
                        <a14:foregroundMark x1="13143" y1="7000" x2="17000" y2="17571"/>
                        <a14:foregroundMark x1="17000" y1="17571" x2="22143" y2="21286"/>
                        <a14:foregroundMark x1="22286" y1="5429" x2="10143" y2="4571"/>
                        <a14:foregroundMark x1="10143" y1="4571" x2="8000" y2="5143"/>
                        <a14:foregroundMark x1="2143" y1="5857" x2="18286" y2="21000"/>
                        <a14:foregroundMark x1="79143" y1="94429" x2="79000" y2="80000"/>
                        <a14:foregroundMark x1="77286" y1="79714" x2="79857" y2="99000"/>
                        <a14:foregroundMark x1="89714" y1="99429" x2="99571" y2="91714"/>
                        <a14:foregroundMark x1="99571" y1="91714" x2="99714" y2="91571"/>
                        <a14:foregroundMark x1="36429" y1="1000" x2="42714" y2="143"/>
                        <a14:foregroundMark x1="51000" y1="1000" x2="64857" y2="1143"/>
                        <a14:foregroundMark x1="64857" y1="1143" x2="71714" y2="0"/>
                      </a14:backgroundRemoval>
                    </a14:imgEffect>
                  </a14:imgLayer>
                </a14:imgProps>
              </a:ext>
            </a:extLst>
          </a:blip>
          <a:srcRect l="27341" t="857" r="26646" b="3441"/>
          <a:stretch/>
        </p:blipFill>
        <p:spPr>
          <a:xfrm>
            <a:off x="6582284" y="1529774"/>
            <a:ext cx="2186329" cy="4458726"/>
          </a:xfrm>
          <a:prstGeom prst="rect">
            <a:avLst/>
          </a:prstGeom>
          <a:ln>
            <a:noFill/>
          </a:ln>
        </p:spPr>
      </p:pic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61A5A34-6B3A-4256-A481-E875A48ADCF8}"/>
              </a:ext>
            </a:extLst>
          </p:cNvPr>
          <p:cNvSpPr txBox="1"/>
          <p:nvPr/>
        </p:nvSpPr>
        <p:spPr>
          <a:xfrm>
            <a:off x="375388" y="791238"/>
            <a:ext cx="84563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None/>
            </a:pPr>
            <a:r>
              <a:rPr lang="de-DE" sz="2400" b="1" dirty="0"/>
              <a:t>Journey</a:t>
            </a:r>
          </a:p>
        </p:txBody>
      </p:sp>
      <p:sp>
        <p:nvSpPr>
          <p:cNvPr id="10" name="Datumsplatzhalter 2">
            <a:extLst>
              <a:ext uri="{FF2B5EF4-FFF2-40B4-BE49-F238E27FC236}">
                <a16:creationId xmlns:a16="http://schemas.microsoft.com/office/drawing/2014/main" id="{79822587-23D6-4435-9521-C8B07A3C29D1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809840" y="6627600"/>
            <a:ext cx="1080000" cy="192000"/>
          </a:xfrm>
        </p:spPr>
        <p:txBody>
          <a:bodyPr/>
          <a:lstStyle/>
          <a:p>
            <a:fld id="{44643B27-0F35-4AC5-A9AD-B13FDAF53AE8}" type="datetime1">
              <a:rPr lang="de-DE" smtClean="0"/>
              <a:pPr/>
              <a:t>18.09.22</a:t>
            </a:fld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D16A64E-DF03-7DC8-CB13-4C6C762EF778}"/>
              </a:ext>
            </a:extLst>
          </p:cNvPr>
          <p:cNvSpPr txBox="1"/>
          <p:nvPr/>
        </p:nvSpPr>
        <p:spPr>
          <a:xfrm>
            <a:off x="375387" y="1191220"/>
            <a:ext cx="845636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None/>
            </a:pPr>
            <a:r>
              <a:rPr lang="de-DE" sz="1600" b="1" dirty="0">
                <a:solidFill>
                  <a:srgbClr val="FF0000"/>
                </a:solidFill>
              </a:rPr>
              <a:t>IoT-Lab AR </a:t>
            </a:r>
            <a:r>
              <a:rPr lang="de-DE" sz="1600" b="1" dirty="0" err="1">
                <a:solidFill>
                  <a:srgbClr val="FF0000"/>
                </a:solidFill>
              </a:rPr>
              <a:t>Application</a:t>
            </a:r>
            <a:endParaRPr lang="de-DE" sz="1600" b="1" dirty="0">
              <a:solidFill>
                <a:srgbClr val="FF0000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8E864C0-3D3D-0808-4735-77E20B0C0898}"/>
              </a:ext>
            </a:extLst>
          </p:cNvPr>
          <p:cNvSpPr txBox="1"/>
          <p:nvPr/>
        </p:nvSpPr>
        <p:spPr>
          <a:xfrm>
            <a:off x="375387" y="1745090"/>
            <a:ext cx="60876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de-DE" dirty="0" err="1"/>
              <a:t>Implementing</a:t>
            </a:r>
            <a:r>
              <a:rPr lang="de-DE" dirty="0"/>
              <a:t> QR Scanner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Accessing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Device </a:t>
            </a:r>
            <a:r>
              <a:rPr lang="de-DE" dirty="0" err="1"/>
              <a:t>Camera</a:t>
            </a:r>
            <a:r>
              <a:rPr lang="de-DE" dirty="0"/>
              <a:t> (</a:t>
            </a:r>
            <a:r>
              <a:rPr lang="de-DE" dirty="0" err="1"/>
              <a:t>Article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Unity)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„Scan QR Code“ Panel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activated</a:t>
            </a:r>
            <a:r>
              <a:rPr lang="de-DE" dirty="0"/>
              <a:t>,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checks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recognized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When</a:t>
            </a:r>
            <a:r>
              <a:rPr lang="de-DE" dirty="0"/>
              <a:t> QR Code </a:t>
            </a:r>
            <a:r>
              <a:rPr lang="de-DE" dirty="0" err="1"/>
              <a:t>says</a:t>
            </a:r>
            <a:r>
              <a:rPr lang="de-DE" dirty="0"/>
              <a:t> „Start“ </a:t>
            </a:r>
            <a:r>
              <a:rPr lang="de-DE" dirty="0" err="1"/>
              <a:t>player</a:t>
            </a:r>
            <a:r>
              <a:rPr lang="de-DE" dirty="0"/>
              <a:t> </a:t>
            </a:r>
            <a:r>
              <a:rPr lang="de-DE" dirty="0" err="1"/>
              <a:t>gets</a:t>
            </a:r>
            <a:r>
              <a:rPr lang="de-DE" dirty="0"/>
              <a:t> </a:t>
            </a:r>
            <a:r>
              <a:rPr lang="de-DE" dirty="0" err="1"/>
              <a:t>reseted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element</a:t>
            </a:r>
            <a:endParaRPr lang="de-DE" dirty="0"/>
          </a:p>
          <a:p>
            <a:pPr lvl="1"/>
            <a:r>
              <a:rPr lang="de-DE" dirty="0">
                <a:sym typeface="Wingdings" pitchFamily="2" charset="2"/>
              </a:rPr>
              <a:t> QR Scanner </a:t>
            </a:r>
            <a:r>
              <a:rPr lang="de-DE" dirty="0" err="1">
                <a:sym typeface="Wingdings" pitchFamily="2" charset="2"/>
              </a:rPr>
              <a:t>works</a:t>
            </a: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20BA6651-9504-8606-6FA4-A06D04C29D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605" y="1775904"/>
            <a:ext cx="1973166" cy="4026326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14EE1DC3-9B51-8332-D33F-4063FD44C3AB}"/>
              </a:ext>
            </a:extLst>
          </p:cNvPr>
          <p:cNvSpPr txBox="1"/>
          <p:nvPr/>
        </p:nvSpPr>
        <p:spPr>
          <a:xfrm>
            <a:off x="375387" y="4044998"/>
            <a:ext cx="72958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6"/>
            </a:pPr>
            <a:r>
              <a:rPr lang="de-DE" dirty="0" err="1"/>
              <a:t>Passwordprotection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Class </a:t>
            </a:r>
            <a:r>
              <a:rPr lang="de-DE" dirty="0" err="1"/>
              <a:t>to</a:t>
            </a:r>
            <a:r>
              <a:rPr lang="de-DE" dirty="0"/>
              <a:t> handle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password</a:t>
            </a:r>
            <a:r>
              <a:rPr lang="de-DE" dirty="0"/>
              <a:t> </a:t>
            </a:r>
            <a:r>
              <a:rPr lang="de-DE" dirty="0" err="1"/>
              <a:t>protection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Password </a:t>
            </a:r>
            <a:r>
              <a:rPr lang="de-DE" dirty="0" err="1"/>
              <a:t>saved</a:t>
            </a:r>
            <a:r>
              <a:rPr lang="de-DE" dirty="0"/>
              <a:t> in variable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By </a:t>
            </a: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button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gets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19" name="Fußzeilenplatzhalter 6">
            <a:extLst>
              <a:ext uri="{FF2B5EF4-FFF2-40B4-BE49-F238E27FC236}">
                <a16:creationId xmlns:a16="http://schemas.microsoft.com/office/drawing/2014/main" id="{46C1F7C0-413E-3BBB-D273-E34FF8400EC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96448" y="6660104"/>
            <a:ext cx="6120000" cy="192468"/>
          </a:xfrm>
        </p:spPr>
        <p:txBody>
          <a:bodyPr/>
          <a:lstStyle/>
          <a:p>
            <a:r>
              <a:rPr lang="de-DE" dirty="0"/>
              <a:t>Alexander </a:t>
            </a:r>
            <a:r>
              <a:rPr lang="de-DE" dirty="0" err="1"/>
              <a:t>Kröker</a:t>
            </a:r>
            <a:r>
              <a:rPr lang="de-DE" dirty="0"/>
              <a:t> , Tobias Fleming</a:t>
            </a:r>
          </a:p>
        </p:txBody>
      </p:sp>
    </p:spTree>
    <p:extLst>
      <p:ext uri="{BB962C8B-B14F-4D97-AF65-F5344CB8AC3E}">
        <p14:creationId xmlns:p14="http://schemas.microsoft.com/office/powerpoint/2010/main" val="2630065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61A5A34-6B3A-4256-A481-E875A48ADCF8}"/>
              </a:ext>
            </a:extLst>
          </p:cNvPr>
          <p:cNvSpPr txBox="1"/>
          <p:nvPr/>
        </p:nvSpPr>
        <p:spPr>
          <a:xfrm>
            <a:off x="375388" y="791238"/>
            <a:ext cx="84563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None/>
            </a:pPr>
            <a:r>
              <a:rPr lang="de-DE" sz="2400" b="1" dirty="0"/>
              <a:t>Journey</a:t>
            </a:r>
          </a:p>
        </p:txBody>
      </p:sp>
      <p:sp>
        <p:nvSpPr>
          <p:cNvPr id="10" name="Datumsplatzhalter 2">
            <a:extLst>
              <a:ext uri="{FF2B5EF4-FFF2-40B4-BE49-F238E27FC236}">
                <a16:creationId xmlns:a16="http://schemas.microsoft.com/office/drawing/2014/main" id="{79822587-23D6-4435-9521-C8B07A3C29D1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809840" y="6627600"/>
            <a:ext cx="1080000" cy="192000"/>
          </a:xfrm>
        </p:spPr>
        <p:txBody>
          <a:bodyPr/>
          <a:lstStyle/>
          <a:p>
            <a:fld id="{44643B27-0F35-4AC5-A9AD-B13FDAF53AE8}" type="datetime1">
              <a:rPr lang="de-DE" smtClean="0"/>
              <a:pPr/>
              <a:t>18.09.22</a:t>
            </a:fld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D16A64E-DF03-7DC8-CB13-4C6C762EF778}"/>
              </a:ext>
            </a:extLst>
          </p:cNvPr>
          <p:cNvSpPr txBox="1"/>
          <p:nvPr/>
        </p:nvSpPr>
        <p:spPr>
          <a:xfrm>
            <a:off x="375387" y="1191220"/>
            <a:ext cx="845636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None/>
            </a:pPr>
            <a:r>
              <a:rPr lang="de-DE" sz="1600" b="1" dirty="0">
                <a:solidFill>
                  <a:srgbClr val="FF0000"/>
                </a:solidFill>
              </a:rPr>
              <a:t>IoT-Lab AR </a:t>
            </a:r>
            <a:r>
              <a:rPr lang="de-DE" sz="1600" b="1" dirty="0" err="1">
                <a:solidFill>
                  <a:srgbClr val="FF0000"/>
                </a:solidFill>
              </a:rPr>
              <a:t>Application</a:t>
            </a:r>
            <a:endParaRPr lang="de-DE" sz="1600" b="1" dirty="0">
              <a:solidFill>
                <a:srgbClr val="FF0000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8E864C0-3D3D-0808-4735-77E20B0C0898}"/>
              </a:ext>
            </a:extLst>
          </p:cNvPr>
          <p:cNvSpPr txBox="1"/>
          <p:nvPr/>
        </p:nvSpPr>
        <p:spPr>
          <a:xfrm>
            <a:off x="375387" y="1661778"/>
            <a:ext cx="745634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6"/>
            </a:pPr>
            <a:r>
              <a:rPr lang="de-DE" dirty="0" err="1"/>
              <a:t>AdminPanel</a:t>
            </a:r>
            <a:endParaRPr lang="de-DE" dirty="0"/>
          </a:p>
          <a:p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: New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added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Add </a:t>
            </a:r>
            <a:r>
              <a:rPr lang="de-DE" dirty="0" err="1"/>
              <a:t>new</a:t>
            </a:r>
            <a:r>
              <a:rPr lang="de-DE" dirty="0"/>
              <a:t> Target: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creating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Gameobject</a:t>
            </a:r>
            <a:endParaRPr lang="de-DE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 err="1"/>
              <a:t>Adding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item </a:t>
            </a:r>
            <a:r>
              <a:rPr lang="de-DE" dirty="0" err="1"/>
              <a:t>to</a:t>
            </a:r>
            <a:r>
              <a:rPr lang="de-DE" dirty="0"/>
              <a:t> Target </a:t>
            </a:r>
            <a:r>
              <a:rPr lang="de-DE" dirty="0" err="1"/>
              <a:t>array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Delete Item: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/>
              <a:t>Select </a:t>
            </a:r>
            <a:r>
              <a:rPr lang="de-DE" dirty="0" err="1"/>
              <a:t>target</a:t>
            </a:r>
            <a:r>
              <a:rPr lang="de-DE" dirty="0"/>
              <a:t> and </a:t>
            </a:r>
            <a:r>
              <a:rPr lang="de-DE" dirty="0" err="1"/>
              <a:t>click</a:t>
            </a:r>
            <a:r>
              <a:rPr lang="de-DE" dirty="0"/>
              <a:t> </a:t>
            </a:r>
            <a:r>
              <a:rPr lang="de-DE" dirty="0" err="1"/>
              <a:t>button</a:t>
            </a:r>
            <a:endParaRPr lang="de-DE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/>
              <a:t>Delete </a:t>
            </a:r>
            <a:r>
              <a:rPr lang="de-DE" dirty="0" err="1"/>
              <a:t>Gameobject</a:t>
            </a:r>
            <a:r>
              <a:rPr lang="de-DE" dirty="0"/>
              <a:t> and </a:t>
            </a:r>
            <a:r>
              <a:rPr lang="de-DE" dirty="0" err="1"/>
              <a:t>target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array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Reload</a:t>
            </a:r>
            <a:r>
              <a:rPr lang="de-DE" dirty="0"/>
              <a:t> Button: </a:t>
            </a:r>
            <a:r>
              <a:rPr lang="de-DE" dirty="0" err="1"/>
              <a:t>Reload</a:t>
            </a:r>
            <a:r>
              <a:rPr lang="de-DE" dirty="0"/>
              <a:t> JSON </a:t>
            </a:r>
            <a:r>
              <a:rPr lang="de-DE" dirty="0" err="1"/>
              <a:t>data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Save Button: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/>
              <a:t>JSON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gets</a:t>
            </a:r>
            <a:r>
              <a:rPr lang="de-DE" dirty="0"/>
              <a:t> </a:t>
            </a:r>
            <a:r>
              <a:rPr lang="de-DE" dirty="0" err="1"/>
              <a:t>created</a:t>
            </a:r>
            <a:endParaRPr lang="de-DE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/>
              <a:t>JSON send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server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Two</a:t>
            </a:r>
            <a:r>
              <a:rPr lang="de-DE" dirty="0"/>
              <a:t> Sliders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/>
              <a:t>Select Item in </a:t>
            </a:r>
            <a:r>
              <a:rPr lang="de-DE" dirty="0" err="1"/>
              <a:t>dropdown</a:t>
            </a:r>
            <a:r>
              <a:rPr lang="de-DE" dirty="0"/>
              <a:t> </a:t>
            </a:r>
            <a:r>
              <a:rPr lang="de-DE" dirty="0" err="1"/>
              <a:t>menu</a:t>
            </a:r>
            <a:endParaRPr lang="de-DE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/>
              <a:t>Sliders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item </a:t>
            </a:r>
            <a:r>
              <a:rPr lang="de-DE" dirty="0" err="1"/>
              <a:t>selected</a:t>
            </a:r>
            <a:endParaRPr lang="de-DE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slider</a:t>
            </a:r>
            <a:r>
              <a:rPr lang="de-DE" dirty="0"/>
              <a:t> </a:t>
            </a:r>
            <a:r>
              <a:rPr lang="de-DE" dirty="0" err="1"/>
              <a:t>adjusted</a:t>
            </a:r>
            <a:r>
              <a:rPr lang="de-DE" dirty="0"/>
              <a:t> item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in </a:t>
            </a:r>
            <a:r>
              <a:rPr lang="de-DE" dirty="0" err="1"/>
              <a:t>environment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274532E-4C70-A55C-B9FD-BBBFC71C5F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000" l="429" r="99429">
                        <a14:foregroundMark x1="13286" y1="10857" x2="4286" y2="53286"/>
                        <a14:foregroundMark x1="4286" y1="53286" x2="10143" y2="77429"/>
                        <a14:foregroundMark x1="10143" y1="77429" x2="17286" y2="87857"/>
                        <a14:foregroundMark x1="17286" y1="87857" x2="24286" y2="74429"/>
                        <a14:foregroundMark x1="24286" y1="74429" x2="18286" y2="44571"/>
                        <a14:foregroundMark x1="18286" y1="44571" x2="18714" y2="20714"/>
                        <a14:foregroundMark x1="18714" y1="20714" x2="17143" y2="17857"/>
                        <a14:foregroundMark x1="17571" y1="5286" x2="9143" y2="25857"/>
                        <a14:foregroundMark x1="9143" y1="25857" x2="4571" y2="51571"/>
                        <a14:foregroundMark x1="4571" y1="51571" x2="7143" y2="63857"/>
                        <a14:foregroundMark x1="7143" y1="63857" x2="16000" y2="74571"/>
                        <a14:foregroundMark x1="16000" y1="74571" x2="20714" y2="77143"/>
                        <a14:foregroundMark x1="83714" y1="15857" x2="96143" y2="82714"/>
                        <a14:foregroundMark x1="87714" y1="5143" x2="93857" y2="30571"/>
                        <a14:foregroundMark x1="80286" y1="6000" x2="89857" y2="7571"/>
                        <a14:foregroundMark x1="73571" y1="1714" x2="85286" y2="2857"/>
                        <a14:foregroundMark x1="85286" y1="2857" x2="89286" y2="2857"/>
                        <a14:foregroundMark x1="83571" y1="1143" x2="83571" y2="1143"/>
                        <a14:foregroundMark x1="94000" y1="2571" x2="96571" y2="38571"/>
                        <a14:foregroundMark x1="96143" y1="36571" x2="96143" y2="78571"/>
                        <a14:foregroundMark x1="95857" y1="78857" x2="86000" y2="97429"/>
                        <a14:foregroundMark x1="83571" y1="93143" x2="72286" y2="58000"/>
                        <a14:foregroundMark x1="72286" y1="58000" x2="72429" y2="42857"/>
                        <a14:foregroundMark x1="76714" y1="23857" x2="83429" y2="67143"/>
                        <a14:foregroundMark x1="83429" y1="67143" x2="83429" y2="67143"/>
                        <a14:foregroundMark x1="13286" y1="10429" x2="4857" y2="33571"/>
                        <a14:foregroundMark x1="4857" y1="33571" x2="4429" y2="37429"/>
                        <a14:foregroundMark x1="12000" y1="50286" x2="13571" y2="81000"/>
                        <a14:foregroundMark x1="13571" y1="81000" x2="13571" y2="81000"/>
                        <a14:foregroundMark x1="13286" y1="85286" x2="11714" y2="95857"/>
                        <a14:foregroundMark x1="11714" y1="95857" x2="11714" y2="95857"/>
                        <a14:foregroundMark x1="9000" y1="95429" x2="6714" y2="58286"/>
                        <a14:foregroundMark x1="6714" y1="58286" x2="10000" y2="43286"/>
                        <a14:foregroundMark x1="22143" y1="9571" x2="22286" y2="57286"/>
                        <a14:foregroundMark x1="22571" y1="62714" x2="20429" y2="84143"/>
                        <a14:foregroundMark x1="20143" y1="89571" x2="23714" y2="97286"/>
                        <a14:foregroundMark x1="22286" y1="97429" x2="11429" y2="92429"/>
                        <a14:foregroundMark x1="11429" y1="92429" x2="5429" y2="82286"/>
                        <a14:foregroundMark x1="714" y1="60571" x2="571" y2="18286"/>
                        <a14:foregroundMark x1="1714" y1="2143" x2="1714" y2="2143"/>
                        <a14:foregroundMark x1="13143" y1="7000" x2="17000" y2="17571"/>
                        <a14:foregroundMark x1="17000" y1="17571" x2="22143" y2="21286"/>
                        <a14:foregroundMark x1="22286" y1="5429" x2="10143" y2="4571"/>
                        <a14:foregroundMark x1="10143" y1="4571" x2="8000" y2="5143"/>
                        <a14:foregroundMark x1="2143" y1="5857" x2="18286" y2="21000"/>
                        <a14:foregroundMark x1="79143" y1="94429" x2="79000" y2="80000"/>
                        <a14:foregroundMark x1="77286" y1="79714" x2="79857" y2="99000"/>
                        <a14:foregroundMark x1="89714" y1="99429" x2="99571" y2="91714"/>
                        <a14:foregroundMark x1="99571" y1="91714" x2="99714" y2="91571"/>
                        <a14:foregroundMark x1="36429" y1="1000" x2="42714" y2="143"/>
                        <a14:foregroundMark x1="51000" y1="1000" x2="64857" y2="1143"/>
                        <a14:foregroundMark x1="64857" y1="1143" x2="71714" y2="0"/>
                      </a14:backgroundRemoval>
                    </a14:imgEffect>
                  </a14:imgLayer>
                </a14:imgProps>
              </a:ext>
            </a:extLst>
          </a:blip>
          <a:srcRect l="27341" t="857" r="26646" b="3441"/>
          <a:stretch/>
        </p:blipFill>
        <p:spPr>
          <a:xfrm>
            <a:off x="6802807" y="1529775"/>
            <a:ext cx="2144448" cy="4061328"/>
          </a:xfrm>
          <a:prstGeom prst="rect">
            <a:avLst/>
          </a:prstGeom>
          <a:ln>
            <a:noFill/>
          </a:ln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98482628-1A57-967A-8B40-D27FB2505D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615" y="1745090"/>
            <a:ext cx="1925139" cy="3707675"/>
          </a:xfrm>
          <a:prstGeom prst="rect">
            <a:avLst/>
          </a:prstGeom>
        </p:spPr>
      </p:pic>
      <p:sp>
        <p:nvSpPr>
          <p:cNvPr id="21" name="Fußzeilenplatzhalter 6">
            <a:extLst>
              <a:ext uri="{FF2B5EF4-FFF2-40B4-BE49-F238E27FC236}">
                <a16:creationId xmlns:a16="http://schemas.microsoft.com/office/drawing/2014/main" id="{82D002E9-51AA-8943-B379-9A8E324EAAB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96448" y="6660104"/>
            <a:ext cx="6120000" cy="192468"/>
          </a:xfrm>
        </p:spPr>
        <p:txBody>
          <a:bodyPr/>
          <a:lstStyle/>
          <a:p>
            <a:r>
              <a:rPr lang="de-DE" dirty="0"/>
              <a:t>Alexander </a:t>
            </a:r>
            <a:r>
              <a:rPr lang="de-DE" dirty="0" err="1"/>
              <a:t>Kröker</a:t>
            </a:r>
            <a:r>
              <a:rPr lang="de-DE" dirty="0"/>
              <a:t> , Tobias Fleming</a:t>
            </a:r>
          </a:p>
        </p:txBody>
      </p:sp>
    </p:spTree>
    <p:extLst>
      <p:ext uri="{BB962C8B-B14F-4D97-AF65-F5344CB8AC3E}">
        <p14:creationId xmlns:p14="http://schemas.microsoft.com/office/powerpoint/2010/main" val="1522806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61A5A34-6B3A-4256-A481-E875A48ADCF8}"/>
              </a:ext>
            </a:extLst>
          </p:cNvPr>
          <p:cNvSpPr txBox="1"/>
          <p:nvPr/>
        </p:nvSpPr>
        <p:spPr>
          <a:xfrm>
            <a:off x="375388" y="791238"/>
            <a:ext cx="84563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None/>
            </a:pPr>
            <a:r>
              <a:rPr lang="de-DE" sz="2400" b="1" dirty="0"/>
              <a:t>Journey</a:t>
            </a:r>
          </a:p>
        </p:txBody>
      </p:sp>
      <p:sp>
        <p:nvSpPr>
          <p:cNvPr id="10" name="Datumsplatzhalter 2">
            <a:extLst>
              <a:ext uri="{FF2B5EF4-FFF2-40B4-BE49-F238E27FC236}">
                <a16:creationId xmlns:a16="http://schemas.microsoft.com/office/drawing/2014/main" id="{79822587-23D6-4435-9521-C8B07A3C29D1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809840" y="6627600"/>
            <a:ext cx="1080000" cy="192000"/>
          </a:xfrm>
        </p:spPr>
        <p:txBody>
          <a:bodyPr/>
          <a:lstStyle/>
          <a:p>
            <a:fld id="{44643B27-0F35-4AC5-A9AD-B13FDAF53AE8}" type="datetime1">
              <a:rPr lang="de-DE" smtClean="0"/>
              <a:pPr/>
              <a:t>18.09.22</a:t>
            </a:fld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D16A64E-DF03-7DC8-CB13-4C6C762EF778}"/>
              </a:ext>
            </a:extLst>
          </p:cNvPr>
          <p:cNvSpPr txBox="1"/>
          <p:nvPr/>
        </p:nvSpPr>
        <p:spPr>
          <a:xfrm>
            <a:off x="375387" y="1191220"/>
            <a:ext cx="845636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None/>
            </a:pPr>
            <a:r>
              <a:rPr lang="de-DE" sz="1600" b="1" dirty="0">
                <a:solidFill>
                  <a:srgbClr val="FF0000"/>
                </a:solidFill>
              </a:rPr>
              <a:t>IoT-Lab AR </a:t>
            </a:r>
            <a:r>
              <a:rPr lang="de-DE" sz="1600" b="1" dirty="0" err="1">
                <a:solidFill>
                  <a:srgbClr val="FF0000"/>
                </a:solidFill>
              </a:rPr>
              <a:t>Application</a:t>
            </a:r>
            <a:endParaRPr lang="de-DE" sz="1600" b="1" dirty="0">
              <a:solidFill>
                <a:srgbClr val="FF0000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8E864C0-3D3D-0808-4735-77E20B0C0898}"/>
              </a:ext>
            </a:extLst>
          </p:cNvPr>
          <p:cNvSpPr txBox="1"/>
          <p:nvPr/>
        </p:nvSpPr>
        <p:spPr>
          <a:xfrm>
            <a:off x="375387" y="1661778"/>
            <a:ext cx="745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7"/>
            </a:pPr>
            <a:r>
              <a:rPr lang="de-DE" dirty="0" err="1"/>
              <a:t>Designing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Interface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274532E-4C70-A55C-B9FD-BBBFC71C5F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000" l="429" r="99429">
                        <a14:foregroundMark x1="13286" y1="10857" x2="4286" y2="53286"/>
                        <a14:foregroundMark x1="4286" y1="53286" x2="10143" y2="77429"/>
                        <a14:foregroundMark x1="10143" y1="77429" x2="17286" y2="87857"/>
                        <a14:foregroundMark x1="17286" y1="87857" x2="24286" y2="74429"/>
                        <a14:foregroundMark x1="24286" y1="74429" x2="18286" y2="44571"/>
                        <a14:foregroundMark x1="18286" y1="44571" x2="18714" y2="20714"/>
                        <a14:foregroundMark x1="18714" y1="20714" x2="17143" y2="17857"/>
                        <a14:foregroundMark x1="17571" y1="5286" x2="9143" y2="25857"/>
                        <a14:foregroundMark x1="9143" y1="25857" x2="4571" y2="51571"/>
                        <a14:foregroundMark x1="4571" y1="51571" x2="7143" y2="63857"/>
                        <a14:foregroundMark x1="7143" y1="63857" x2="16000" y2="74571"/>
                        <a14:foregroundMark x1="16000" y1="74571" x2="20714" y2="77143"/>
                        <a14:foregroundMark x1="83714" y1="15857" x2="96143" y2="82714"/>
                        <a14:foregroundMark x1="87714" y1="5143" x2="93857" y2="30571"/>
                        <a14:foregroundMark x1="80286" y1="6000" x2="89857" y2="7571"/>
                        <a14:foregroundMark x1="73571" y1="1714" x2="85286" y2="2857"/>
                        <a14:foregroundMark x1="85286" y1="2857" x2="89286" y2="2857"/>
                        <a14:foregroundMark x1="83571" y1="1143" x2="83571" y2="1143"/>
                        <a14:foregroundMark x1="94000" y1="2571" x2="96571" y2="38571"/>
                        <a14:foregroundMark x1="96143" y1="36571" x2="96143" y2="78571"/>
                        <a14:foregroundMark x1="95857" y1="78857" x2="86000" y2="97429"/>
                        <a14:foregroundMark x1="83571" y1="93143" x2="72286" y2="58000"/>
                        <a14:foregroundMark x1="72286" y1="58000" x2="72429" y2="42857"/>
                        <a14:foregroundMark x1="76714" y1="23857" x2="83429" y2="67143"/>
                        <a14:foregroundMark x1="83429" y1="67143" x2="83429" y2="67143"/>
                        <a14:foregroundMark x1="13286" y1="10429" x2="4857" y2="33571"/>
                        <a14:foregroundMark x1="4857" y1="33571" x2="4429" y2="37429"/>
                        <a14:foregroundMark x1="12000" y1="50286" x2="13571" y2="81000"/>
                        <a14:foregroundMark x1="13571" y1="81000" x2="13571" y2="81000"/>
                        <a14:foregroundMark x1="13286" y1="85286" x2="11714" y2="95857"/>
                        <a14:foregroundMark x1="11714" y1="95857" x2="11714" y2="95857"/>
                        <a14:foregroundMark x1="9000" y1="95429" x2="6714" y2="58286"/>
                        <a14:foregroundMark x1="6714" y1="58286" x2="10000" y2="43286"/>
                        <a14:foregroundMark x1="22143" y1="9571" x2="22286" y2="57286"/>
                        <a14:foregroundMark x1="22571" y1="62714" x2="20429" y2="84143"/>
                        <a14:foregroundMark x1="20143" y1="89571" x2="23714" y2="97286"/>
                        <a14:foregroundMark x1="22286" y1="97429" x2="11429" y2="92429"/>
                        <a14:foregroundMark x1="11429" y1="92429" x2="5429" y2="82286"/>
                        <a14:foregroundMark x1="714" y1="60571" x2="571" y2="18286"/>
                        <a14:foregroundMark x1="1714" y1="2143" x2="1714" y2="2143"/>
                        <a14:foregroundMark x1="13143" y1="7000" x2="17000" y2="17571"/>
                        <a14:foregroundMark x1="17000" y1="17571" x2="22143" y2="21286"/>
                        <a14:foregroundMark x1="22286" y1="5429" x2="10143" y2="4571"/>
                        <a14:foregroundMark x1="10143" y1="4571" x2="8000" y2="5143"/>
                        <a14:foregroundMark x1="2143" y1="5857" x2="18286" y2="21000"/>
                        <a14:foregroundMark x1="79143" y1="94429" x2="79000" y2="80000"/>
                        <a14:foregroundMark x1="77286" y1="79714" x2="79857" y2="99000"/>
                        <a14:foregroundMark x1="89714" y1="99429" x2="99571" y2="91714"/>
                        <a14:foregroundMark x1="99571" y1="91714" x2="99714" y2="91571"/>
                        <a14:foregroundMark x1="36429" y1="1000" x2="42714" y2="143"/>
                        <a14:foregroundMark x1="51000" y1="1000" x2="64857" y2="1143"/>
                        <a14:foregroundMark x1="64857" y1="1143" x2="71714" y2="0"/>
                      </a14:backgroundRemoval>
                    </a14:imgEffect>
                  </a14:imgLayer>
                </a14:imgProps>
              </a:ext>
            </a:extLst>
          </a:blip>
          <a:srcRect l="27341" t="857" r="26646" b="3441"/>
          <a:stretch/>
        </p:blipFill>
        <p:spPr>
          <a:xfrm>
            <a:off x="5906947" y="2163114"/>
            <a:ext cx="2144448" cy="4061328"/>
          </a:xfrm>
          <a:prstGeom prst="rect">
            <a:avLst/>
          </a:prstGeom>
          <a:ln>
            <a:noFill/>
          </a:ln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98482628-1A57-967A-8B40-D27FB2505D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755" y="2378429"/>
            <a:ext cx="1925139" cy="370767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FA6DC2B-3762-6B30-9793-2E6BA59833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9000" l="429" r="99429">
                        <a14:foregroundMark x1="13286" y1="10857" x2="4286" y2="53286"/>
                        <a14:foregroundMark x1="4286" y1="53286" x2="10143" y2="77429"/>
                        <a14:foregroundMark x1="10143" y1="77429" x2="17286" y2="87857"/>
                        <a14:foregroundMark x1="17286" y1="87857" x2="24286" y2="74429"/>
                        <a14:foregroundMark x1="24286" y1="74429" x2="18286" y2="44571"/>
                        <a14:foregroundMark x1="18286" y1="44571" x2="18714" y2="20714"/>
                        <a14:foregroundMark x1="18714" y1="20714" x2="17143" y2="17857"/>
                        <a14:foregroundMark x1="17571" y1="5286" x2="9143" y2="25857"/>
                        <a14:foregroundMark x1="9143" y1="25857" x2="4571" y2="51571"/>
                        <a14:foregroundMark x1="4571" y1="51571" x2="7143" y2="63857"/>
                        <a14:foregroundMark x1="7143" y1="63857" x2="16000" y2="74571"/>
                        <a14:foregroundMark x1="16000" y1="74571" x2="20714" y2="77143"/>
                        <a14:foregroundMark x1="83714" y1="15857" x2="96143" y2="82714"/>
                        <a14:foregroundMark x1="87714" y1="5143" x2="93857" y2="30571"/>
                        <a14:foregroundMark x1="80286" y1="6000" x2="89857" y2="7571"/>
                        <a14:foregroundMark x1="73571" y1="1714" x2="85286" y2="2857"/>
                        <a14:foregroundMark x1="85286" y1="2857" x2="89286" y2="2857"/>
                        <a14:foregroundMark x1="83571" y1="1143" x2="83571" y2="1143"/>
                        <a14:foregroundMark x1="94000" y1="2571" x2="96571" y2="38571"/>
                        <a14:foregroundMark x1="96143" y1="36571" x2="96143" y2="78571"/>
                        <a14:foregroundMark x1="95857" y1="78857" x2="86000" y2="97429"/>
                        <a14:foregroundMark x1="83571" y1="93143" x2="72286" y2="58000"/>
                        <a14:foregroundMark x1="72286" y1="58000" x2="72429" y2="42857"/>
                        <a14:foregroundMark x1="76714" y1="23857" x2="83429" y2="67143"/>
                        <a14:foregroundMark x1="83429" y1="67143" x2="83429" y2="67143"/>
                        <a14:foregroundMark x1="13286" y1="10429" x2="4857" y2="33571"/>
                        <a14:foregroundMark x1="4857" y1="33571" x2="4429" y2="37429"/>
                        <a14:foregroundMark x1="12000" y1="50286" x2="13571" y2="81000"/>
                        <a14:foregroundMark x1="13571" y1="81000" x2="13571" y2="81000"/>
                        <a14:foregroundMark x1="13286" y1="85286" x2="11714" y2="95857"/>
                        <a14:foregroundMark x1="11714" y1="95857" x2="11714" y2="95857"/>
                        <a14:foregroundMark x1="9000" y1="95429" x2="6714" y2="58286"/>
                        <a14:foregroundMark x1="6714" y1="58286" x2="10000" y2="43286"/>
                        <a14:foregroundMark x1="22143" y1="9571" x2="22286" y2="57286"/>
                        <a14:foregroundMark x1="22571" y1="62714" x2="20429" y2="84143"/>
                        <a14:foregroundMark x1="20143" y1="89571" x2="23714" y2="97286"/>
                        <a14:foregroundMark x1="22286" y1="97429" x2="11429" y2="92429"/>
                        <a14:foregroundMark x1="11429" y1="92429" x2="5429" y2="82286"/>
                        <a14:foregroundMark x1="714" y1="60571" x2="571" y2="18286"/>
                        <a14:foregroundMark x1="1714" y1="2143" x2="1714" y2="2143"/>
                        <a14:foregroundMark x1="13143" y1="7000" x2="17000" y2="17571"/>
                        <a14:foregroundMark x1="17000" y1="17571" x2="22143" y2="21286"/>
                        <a14:foregroundMark x1="22286" y1="5429" x2="10143" y2="4571"/>
                        <a14:foregroundMark x1="10143" y1="4571" x2="8000" y2="5143"/>
                        <a14:foregroundMark x1="2143" y1="5857" x2="18286" y2="21000"/>
                        <a14:foregroundMark x1="79143" y1="94429" x2="79000" y2="80000"/>
                        <a14:foregroundMark x1="77286" y1="79714" x2="79857" y2="99000"/>
                        <a14:foregroundMark x1="89714" y1="99429" x2="99571" y2="91714"/>
                        <a14:foregroundMark x1="99571" y1="91714" x2="99714" y2="91571"/>
                        <a14:foregroundMark x1="36429" y1="1000" x2="42714" y2="143"/>
                        <a14:foregroundMark x1="51000" y1="1000" x2="64857" y2="1143"/>
                        <a14:foregroundMark x1="64857" y1="1143" x2="71714" y2="0"/>
                      </a14:backgroundRemoval>
                    </a14:imgEffect>
                  </a14:imgLayer>
                </a14:imgProps>
              </a:ext>
            </a:extLst>
          </a:blip>
          <a:srcRect l="27341" t="857" r="26646" b="3441"/>
          <a:stretch/>
        </p:blipFill>
        <p:spPr>
          <a:xfrm>
            <a:off x="3743826" y="2163114"/>
            <a:ext cx="2144448" cy="4061328"/>
          </a:xfrm>
          <a:prstGeom prst="rect">
            <a:avLst/>
          </a:prstGeom>
          <a:ln>
            <a:noFill/>
          </a:ln>
        </p:spPr>
      </p:pic>
      <p:pic>
        <p:nvPicPr>
          <p:cNvPr id="12" name="Grafik 11" descr="Ein Bild, das Text, drinnen, Küchengerät enthält.&#10;&#10;Automatisch generierte Beschreibung">
            <a:extLst>
              <a:ext uri="{FF2B5EF4-FFF2-40B4-BE49-F238E27FC236}">
                <a16:creationId xmlns:a16="http://schemas.microsoft.com/office/drawing/2014/main" id="{89EB9C77-9C71-7AFA-CD20-96A6C3A912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572" y="2403753"/>
            <a:ext cx="1936956" cy="368235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40241A0-B60D-7C92-79AC-3A3D8BC985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9000" l="429" r="99429">
                        <a14:foregroundMark x1="13286" y1="10857" x2="4286" y2="53286"/>
                        <a14:foregroundMark x1="4286" y1="53286" x2="10143" y2="77429"/>
                        <a14:foregroundMark x1="10143" y1="77429" x2="17286" y2="87857"/>
                        <a14:foregroundMark x1="17286" y1="87857" x2="24286" y2="74429"/>
                        <a14:foregroundMark x1="24286" y1="74429" x2="18286" y2="44571"/>
                        <a14:foregroundMark x1="18286" y1="44571" x2="18714" y2="20714"/>
                        <a14:foregroundMark x1="18714" y1="20714" x2="17143" y2="17857"/>
                        <a14:foregroundMark x1="17571" y1="5286" x2="9143" y2="25857"/>
                        <a14:foregroundMark x1="9143" y1="25857" x2="4571" y2="51571"/>
                        <a14:foregroundMark x1="4571" y1="51571" x2="7143" y2="63857"/>
                        <a14:foregroundMark x1="7143" y1="63857" x2="16000" y2="74571"/>
                        <a14:foregroundMark x1="16000" y1="74571" x2="20714" y2="77143"/>
                        <a14:foregroundMark x1="83714" y1="15857" x2="96143" y2="82714"/>
                        <a14:foregroundMark x1="87714" y1="5143" x2="93857" y2="30571"/>
                        <a14:foregroundMark x1="80286" y1="6000" x2="89857" y2="7571"/>
                        <a14:foregroundMark x1="73571" y1="1714" x2="85286" y2="2857"/>
                        <a14:foregroundMark x1="85286" y1="2857" x2="89286" y2="2857"/>
                        <a14:foregroundMark x1="83571" y1="1143" x2="83571" y2="1143"/>
                        <a14:foregroundMark x1="94000" y1="2571" x2="96571" y2="38571"/>
                        <a14:foregroundMark x1="96143" y1="36571" x2="96143" y2="78571"/>
                        <a14:foregroundMark x1="95857" y1="78857" x2="86000" y2="97429"/>
                        <a14:foregroundMark x1="83571" y1="93143" x2="72286" y2="58000"/>
                        <a14:foregroundMark x1="72286" y1="58000" x2="72429" y2="42857"/>
                        <a14:foregroundMark x1="76714" y1="23857" x2="83429" y2="67143"/>
                        <a14:foregroundMark x1="83429" y1="67143" x2="83429" y2="67143"/>
                        <a14:foregroundMark x1="13286" y1="10429" x2="4857" y2="33571"/>
                        <a14:foregroundMark x1="4857" y1="33571" x2="4429" y2="37429"/>
                        <a14:foregroundMark x1="12000" y1="50286" x2="13571" y2="81000"/>
                        <a14:foregroundMark x1="13571" y1="81000" x2="13571" y2="81000"/>
                        <a14:foregroundMark x1="13286" y1="85286" x2="11714" y2="95857"/>
                        <a14:foregroundMark x1="11714" y1="95857" x2="11714" y2="95857"/>
                        <a14:foregroundMark x1="9000" y1="95429" x2="6714" y2="58286"/>
                        <a14:foregroundMark x1="6714" y1="58286" x2="10000" y2="43286"/>
                        <a14:foregroundMark x1="22143" y1="9571" x2="22286" y2="57286"/>
                        <a14:foregroundMark x1="22571" y1="62714" x2="20429" y2="84143"/>
                        <a14:foregroundMark x1="20143" y1="89571" x2="23714" y2="97286"/>
                        <a14:foregroundMark x1="22286" y1="97429" x2="11429" y2="92429"/>
                        <a14:foregroundMark x1="11429" y1="92429" x2="5429" y2="82286"/>
                        <a14:foregroundMark x1="714" y1="60571" x2="571" y2="18286"/>
                        <a14:foregroundMark x1="1714" y1="2143" x2="1714" y2="2143"/>
                        <a14:foregroundMark x1="13143" y1="7000" x2="17000" y2="17571"/>
                        <a14:foregroundMark x1="17000" y1="17571" x2="22143" y2="21286"/>
                        <a14:foregroundMark x1="22286" y1="5429" x2="10143" y2="4571"/>
                        <a14:foregroundMark x1="10143" y1="4571" x2="8000" y2="5143"/>
                        <a14:foregroundMark x1="2143" y1="5857" x2="18286" y2="21000"/>
                        <a14:foregroundMark x1="79143" y1="94429" x2="79000" y2="80000"/>
                        <a14:foregroundMark x1="77286" y1="79714" x2="79857" y2="99000"/>
                        <a14:foregroundMark x1="89714" y1="99429" x2="99571" y2="91714"/>
                        <a14:foregroundMark x1="99571" y1="91714" x2="99714" y2="91571"/>
                        <a14:foregroundMark x1="36429" y1="1000" x2="42714" y2="143"/>
                        <a14:foregroundMark x1="51000" y1="1000" x2="64857" y2="1143"/>
                        <a14:foregroundMark x1="64857" y1="1143" x2="71714" y2="0"/>
                      </a14:backgroundRemoval>
                    </a14:imgEffect>
                  </a14:imgLayer>
                </a14:imgProps>
              </a:ext>
            </a:extLst>
          </a:blip>
          <a:srcRect l="27341" t="857" r="26646" b="3441"/>
          <a:stretch/>
        </p:blipFill>
        <p:spPr>
          <a:xfrm>
            <a:off x="1495632" y="2163114"/>
            <a:ext cx="2144448" cy="4061328"/>
          </a:xfrm>
          <a:prstGeom prst="rect">
            <a:avLst/>
          </a:prstGeom>
          <a:ln>
            <a:noFill/>
          </a:ln>
        </p:spPr>
      </p:pic>
      <p:pic>
        <p:nvPicPr>
          <p:cNvPr id="21" name="Grafik 20" descr="Ein Bild, das Text, drinnen, Schreibtisch, Büro enthält.&#10;&#10;Automatisch generierte Beschreibung">
            <a:extLst>
              <a:ext uri="{FF2B5EF4-FFF2-40B4-BE49-F238E27FC236}">
                <a16:creationId xmlns:a16="http://schemas.microsoft.com/office/drawing/2014/main" id="{AF870A76-B07F-32BB-3966-74CC247A8F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545" y="2378429"/>
            <a:ext cx="1934452" cy="3707675"/>
          </a:xfrm>
          <a:prstGeom prst="rect">
            <a:avLst/>
          </a:prstGeom>
        </p:spPr>
      </p:pic>
      <p:sp>
        <p:nvSpPr>
          <p:cNvPr id="22" name="Fußzeilenplatzhalter 6">
            <a:extLst>
              <a:ext uri="{FF2B5EF4-FFF2-40B4-BE49-F238E27FC236}">
                <a16:creationId xmlns:a16="http://schemas.microsoft.com/office/drawing/2014/main" id="{993BA081-1CA5-3106-A4BA-D563EE37E75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96448" y="6660104"/>
            <a:ext cx="6120000" cy="192468"/>
          </a:xfrm>
        </p:spPr>
        <p:txBody>
          <a:bodyPr/>
          <a:lstStyle/>
          <a:p>
            <a:r>
              <a:rPr lang="de-DE" dirty="0"/>
              <a:t>Alexander </a:t>
            </a:r>
            <a:r>
              <a:rPr lang="de-DE" dirty="0" err="1"/>
              <a:t>Kröker</a:t>
            </a:r>
            <a:r>
              <a:rPr lang="de-DE" dirty="0"/>
              <a:t> , Tobias Fleming</a:t>
            </a:r>
          </a:p>
        </p:txBody>
      </p:sp>
    </p:spTree>
    <p:extLst>
      <p:ext uri="{BB962C8B-B14F-4D97-AF65-F5344CB8AC3E}">
        <p14:creationId xmlns:p14="http://schemas.microsoft.com/office/powerpoint/2010/main" val="2294230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61A5A34-6B3A-4256-A481-E875A48ADCF8}"/>
              </a:ext>
            </a:extLst>
          </p:cNvPr>
          <p:cNvSpPr txBox="1"/>
          <p:nvPr/>
        </p:nvSpPr>
        <p:spPr>
          <a:xfrm>
            <a:off x="375388" y="791238"/>
            <a:ext cx="84563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None/>
            </a:pPr>
            <a:r>
              <a:rPr lang="de-DE" sz="2400" b="1" dirty="0" err="1"/>
              <a:t>Difficulties</a:t>
            </a:r>
            <a:r>
              <a:rPr lang="de-DE" sz="2400" b="1" dirty="0"/>
              <a:t> </a:t>
            </a:r>
            <a:r>
              <a:rPr lang="de-DE" sz="2400" b="1" dirty="0" err="1"/>
              <a:t>during</a:t>
            </a:r>
            <a:r>
              <a:rPr lang="de-DE" sz="2400" b="1" dirty="0"/>
              <a:t> </a:t>
            </a:r>
            <a:r>
              <a:rPr lang="de-DE" sz="2400" b="1" dirty="0" err="1"/>
              <a:t>development</a:t>
            </a:r>
            <a:endParaRPr lang="de-DE" sz="2400" b="1" dirty="0"/>
          </a:p>
        </p:txBody>
      </p:sp>
      <p:sp>
        <p:nvSpPr>
          <p:cNvPr id="10" name="Datumsplatzhalter 2">
            <a:extLst>
              <a:ext uri="{FF2B5EF4-FFF2-40B4-BE49-F238E27FC236}">
                <a16:creationId xmlns:a16="http://schemas.microsoft.com/office/drawing/2014/main" id="{79822587-23D6-4435-9521-C8B07A3C29D1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809840" y="6627600"/>
            <a:ext cx="1080000" cy="192000"/>
          </a:xfrm>
        </p:spPr>
        <p:txBody>
          <a:bodyPr/>
          <a:lstStyle/>
          <a:p>
            <a:fld id="{44643B27-0F35-4AC5-A9AD-B13FDAF53AE8}" type="datetime1">
              <a:rPr lang="de-DE" smtClean="0"/>
              <a:pPr/>
              <a:t>18.09.22</a:t>
            </a:fld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D16A64E-DF03-7DC8-CB13-4C6C762EF778}"/>
              </a:ext>
            </a:extLst>
          </p:cNvPr>
          <p:cNvSpPr txBox="1"/>
          <p:nvPr/>
        </p:nvSpPr>
        <p:spPr>
          <a:xfrm>
            <a:off x="375387" y="1191220"/>
            <a:ext cx="845636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None/>
            </a:pPr>
            <a:r>
              <a:rPr lang="de-DE" sz="1600" b="1" dirty="0">
                <a:solidFill>
                  <a:srgbClr val="FF0000"/>
                </a:solidFill>
              </a:rPr>
              <a:t>IoT-Lab AR </a:t>
            </a:r>
            <a:r>
              <a:rPr lang="de-DE" sz="1600" b="1" dirty="0" err="1">
                <a:solidFill>
                  <a:srgbClr val="FF0000"/>
                </a:solidFill>
              </a:rPr>
              <a:t>Application</a:t>
            </a:r>
            <a:endParaRPr lang="de-DE" sz="1600" b="1" dirty="0">
              <a:solidFill>
                <a:srgbClr val="FF0000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8E864C0-3D3D-0808-4735-77E20B0C0898}"/>
              </a:ext>
            </a:extLst>
          </p:cNvPr>
          <p:cNvSpPr txBox="1"/>
          <p:nvPr/>
        </p:nvSpPr>
        <p:spPr>
          <a:xfrm>
            <a:off x="375387" y="1929756"/>
            <a:ext cx="450803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/>
              <a:t>Unity </a:t>
            </a:r>
            <a:r>
              <a:rPr lang="de-DE" dirty="0" err="1"/>
              <a:t>documentation</a:t>
            </a:r>
            <a:r>
              <a:rPr lang="de-DE" dirty="0"/>
              <a:t> </a:t>
            </a:r>
            <a:r>
              <a:rPr lang="de-DE" dirty="0" err="1"/>
              <a:t>hard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beginners</a:t>
            </a:r>
            <a:endParaRPr lang="de-DE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/>
              <a:t>Build</a:t>
            </a:r>
            <a:r>
              <a:rPr lang="de-DE" dirty="0"/>
              <a:t> In </a:t>
            </a:r>
            <a:r>
              <a:rPr lang="de-DE" dirty="0" err="1"/>
              <a:t>WebGl</a:t>
            </a:r>
            <a:r>
              <a:rPr lang="de-DE" dirty="0"/>
              <a:t> </a:t>
            </a:r>
            <a:r>
              <a:rPr lang="de-DE" dirty="0" err="1"/>
              <a:t>publishing</a:t>
            </a:r>
            <a:endParaRPr lang="de-DE" dirty="0"/>
          </a:p>
          <a:p>
            <a:pPr marL="285750" indent="-285750" algn="l">
              <a:buFont typeface="Wingdings" pitchFamily="2" charset="2"/>
              <a:buChar char="à"/>
            </a:pPr>
            <a:r>
              <a:rPr lang="de-DE" b="0" i="0" dirty="0">
                <a:effectLst/>
                <a:sym typeface="Wingdings" pitchFamily="2" charset="2"/>
              </a:rPr>
              <a:t>Not possible due </a:t>
            </a:r>
            <a:r>
              <a:rPr lang="de-DE" b="0" i="0" dirty="0" err="1">
                <a:effectLst/>
                <a:sym typeface="Wingdings" pitchFamily="2" charset="2"/>
              </a:rPr>
              <a:t>to</a:t>
            </a:r>
            <a:r>
              <a:rPr lang="de-DE" b="0" i="0" dirty="0">
                <a:effectLst/>
                <a:sym typeface="Wingdings" pitchFamily="2" charset="2"/>
              </a:rPr>
              <a:t> AR </a:t>
            </a:r>
            <a:r>
              <a:rPr lang="de-DE" b="0" i="0" dirty="0" err="1">
                <a:effectLst/>
                <a:sym typeface="Wingdings" pitchFamily="2" charset="2"/>
              </a:rPr>
              <a:t>Foundation</a:t>
            </a:r>
            <a:r>
              <a:rPr lang="de-DE" b="0" i="0" dirty="0">
                <a:effectLst/>
                <a:sym typeface="Wingdings" pitchFamily="2" charset="2"/>
              </a:rPr>
              <a:t> </a:t>
            </a:r>
            <a:r>
              <a:rPr lang="de-DE" b="0" i="0" dirty="0" err="1">
                <a:effectLst/>
                <a:sym typeface="Wingdings" pitchFamily="2" charset="2"/>
              </a:rPr>
              <a:t>incompatibility</a:t>
            </a:r>
            <a:endParaRPr lang="de-DE" dirty="0"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itchFamily="2" charset="2"/>
              </a:rPr>
              <a:t>Possible </a:t>
            </a:r>
            <a:r>
              <a:rPr lang="de-DE" dirty="0" err="1">
                <a:sym typeface="Wingdings" pitchFamily="2" charset="2"/>
              </a:rPr>
              <a:t>solutions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with</a:t>
            </a:r>
            <a:r>
              <a:rPr lang="de-DE" dirty="0">
                <a:sym typeface="Wingdings" pitchFamily="2" charset="2"/>
              </a:rPr>
              <a:t> Unity </a:t>
            </a:r>
            <a:r>
              <a:rPr lang="de-DE" dirty="0" err="1">
                <a:sym typeface="Wingdings" pitchFamily="2" charset="2"/>
              </a:rPr>
              <a:t>extensions</a:t>
            </a:r>
            <a:r>
              <a:rPr lang="de-DE" dirty="0">
                <a:sym typeface="Wingdings" pitchFamily="2" charset="2"/>
              </a:rPr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 err="1">
                <a:sym typeface="Wingdings" pitchFamily="2" charset="2"/>
              </a:rPr>
              <a:t>OpenCV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for</a:t>
            </a:r>
            <a:r>
              <a:rPr lang="de-DE" dirty="0">
                <a:sym typeface="Wingdings" pitchFamily="2" charset="2"/>
              </a:rPr>
              <a:t> Unity: </a:t>
            </a:r>
            <a:r>
              <a:rPr lang="de-DE" dirty="0" err="1">
                <a:sym typeface="Wingdings" pitchFamily="2" charset="2"/>
              </a:rPr>
              <a:t>price</a:t>
            </a:r>
            <a:r>
              <a:rPr lang="de-DE" dirty="0">
                <a:sym typeface="Wingdings" pitchFamily="2" charset="2"/>
              </a:rPr>
              <a:t> 95 </a:t>
            </a:r>
            <a:r>
              <a:rPr lang="de-DE" dirty="0" err="1">
                <a:sym typeface="Wingdings" pitchFamily="2" charset="2"/>
              </a:rPr>
              <a:t>dollars</a:t>
            </a:r>
            <a:endParaRPr lang="de-DE" dirty="0">
              <a:sym typeface="Wingdings" pitchFamily="2" charset="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 err="1">
                <a:sym typeface="Wingdings" pitchFamily="2" charset="2"/>
              </a:rPr>
              <a:t>DeviceCameraWebGl</a:t>
            </a:r>
            <a:r>
              <a:rPr lang="de-DE" dirty="0">
                <a:sym typeface="Wingdings" pitchFamily="2" charset="2"/>
              </a:rPr>
              <a:t>: </a:t>
            </a:r>
            <a:r>
              <a:rPr lang="de-DE" dirty="0" err="1">
                <a:sym typeface="Wingdings" pitchFamily="2" charset="2"/>
              </a:rPr>
              <a:t>price</a:t>
            </a:r>
            <a:r>
              <a:rPr lang="de-DE" dirty="0">
                <a:sym typeface="Wingdings" pitchFamily="2" charset="2"/>
              </a:rPr>
              <a:t> 100 </a:t>
            </a:r>
            <a:r>
              <a:rPr lang="de-DE" dirty="0" err="1">
                <a:sym typeface="Wingdings" pitchFamily="2" charset="2"/>
              </a:rPr>
              <a:t>dollars</a:t>
            </a:r>
            <a:endParaRPr lang="de-DE" dirty="0">
              <a:sym typeface="Wingdings" pitchFamily="2" charset="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itchFamily="2" charset="2"/>
              </a:rPr>
              <a:t>ARWT: </a:t>
            </a:r>
            <a:r>
              <a:rPr lang="de-DE" dirty="0" err="1">
                <a:sym typeface="Wingdings" pitchFamily="2" charset="2"/>
              </a:rPr>
              <a:t>Only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for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smaller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games</a:t>
            </a:r>
            <a:r>
              <a:rPr lang="de-DE" dirty="0">
                <a:sym typeface="Wingdings" pitchFamily="2" charset="2"/>
              </a:rPr>
              <a:t>, </a:t>
            </a:r>
            <a:r>
              <a:rPr lang="de-DE" dirty="0" err="1">
                <a:sym typeface="Wingdings" pitchFamily="2" charset="2"/>
              </a:rPr>
              <a:t>uncomplete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documentation</a:t>
            </a:r>
            <a:endParaRPr lang="de-DE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Grafik 6" descr="Ein Bild, das Text, Screenshot, Monitor, Bildschirm enthält.&#10;&#10;Automatisch generierte Beschreibung">
            <a:extLst>
              <a:ext uri="{FF2B5EF4-FFF2-40B4-BE49-F238E27FC236}">
                <a16:creationId xmlns:a16="http://schemas.microsoft.com/office/drawing/2014/main" id="{E18BE8CF-4370-FF8D-2FD4-FE8972ACB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831" y="2012805"/>
            <a:ext cx="3617024" cy="13452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BFB6711-4B86-1FFE-A3E5-47B8913BDE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" t="3492"/>
          <a:stretch/>
        </p:blipFill>
        <p:spPr>
          <a:xfrm>
            <a:off x="5232830" y="3841105"/>
            <a:ext cx="3598923" cy="13177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Fußzeilenplatzhalter 6">
            <a:extLst>
              <a:ext uri="{FF2B5EF4-FFF2-40B4-BE49-F238E27FC236}">
                <a16:creationId xmlns:a16="http://schemas.microsoft.com/office/drawing/2014/main" id="{4C6D33B4-8863-0FCE-7E44-0FE02C0408A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96448" y="6660104"/>
            <a:ext cx="6120000" cy="192468"/>
          </a:xfrm>
        </p:spPr>
        <p:txBody>
          <a:bodyPr/>
          <a:lstStyle/>
          <a:p>
            <a:r>
              <a:rPr lang="de-DE" dirty="0"/>
              <a:t>Alexander </a:t>
            </a:r>
            <a:r>
              <a:rPr lang="de-DE" dirty="0" err="1"/>
              <a:t>Kröker</a:t>
            </a:r>
            <a:r>
              <a:rPr lang="de-DE" dirty="0"/>
              <a:t> , Tobias Fleming</a:t>
            </a:r>
          </a:p>
        </p:txBody>
      </p:sp>
    </p:spTree>
    <p:extLst>
      <p:ext uri="{BB962C8B-B14F-4D97-AF65-F5344CB8AC3E}">
        <p14:creationId xmlns:p14="http://schemas.microsoft.com/office/powerpoint/2010/main" val="2930207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61A5A34-6B3A-4256-A481-E875A48ADCF8}"/>
              </a:ext>
            </a:extLst>
          </p:cNvPr>
          <p:cNvSpPr txBox="1"/>
          <p:nvPr/>
        </p:nvSpPr>
        <p:spPr>
          <a:xfrm>
            <a:off x="375388" y="791238"/>
            <a:ext cx="84563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None/>
            </a:pPr>
            <a:r>
              <a:rPr lang="de-DE" sz="2400" b="1" dirty="0"/>
              <a:t>Further </a:t>
            </a:r>
            <a:r>
              <a:rPr lang="de-DE" sz="2400" b="1" dirty="0" err="1"/>
              <a:t>development</a:t>
            </a:r>
            <a:r>
              <a:rPr lang="de-DE" sz="2400" b="1" dirty="0"/>
              <a:t> </a:t>
            </a:r>
            <a:r>
              <a:rPr lang="de-DE" sz="2400" b="1" dirty="0" err="1"/>
              <a:t>ideas</a:t>
            </a:r>
            <a:endParaRPr lang="de-DE" sz="2400" b="1" dirty="0"/>
          </a:p>
        </p:txBody>
      </p:sp>
      <p:sp>
        <p:nvSpPr>
          <p:cNvPr id="10" name="Datumsplatzhalter 2">
            <a:extLst>
              <a:ext uri="{FF2B5EF4-FFF2-40B4-BE49-F238E27FC236}">
                <a16:creationId xmlns:a16="http://schemas.microsoft.com/office/drawing/2014/main" id="{79822587-23D6-4435-9521-C8B07A3C29D1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809840" y="6627600"/>
            <a:ext cx="1080000" cy="192000"/>
          </a:xfrm>
        </p:spPr>
        <p:txBody>
          <a:bodyPr/>
          <a:lstStyle/>
          <a:p>
            <a:fld id="{44643B27-0F35-4AC5-A9AD-B13FDAF53AE8}" type="datetime1">
              <a:rPr lang="de-DE" smtClean="0"/>
              <a:pPr/>
              <a:t>18.09.22</a:t>
            </a:fld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D16A64E-DF03-7DC8-CB13-4C6C762EF778}"/>
              </a:ext>
            </a:extLst>
          </p:cNvPr>
          <p:cNvSpPr txBox="1"/>
          <p:nvPr/>
        </p:nvSpPr>
        <p:spPr>
          <a:xfrm>
            <a:off x="375387" y="1191220"/>
            <a:ext cx="845636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None/>
            </a:pPr>
            <a:r>
              <a:rPr lang="de-DE" sz="1600" b="1" dirty="0">
                <a:solidFill>
                  <a:srgbClr val="FF0000"/>
                </a:solidFill>
              </a:rPr>
              <a:t>IoT-Lab AR </a:t>
            </a:r>
            <a:r>
              <a:rPr lang="de-DE" sz="1600" b="1" dirty="0" err="1">
                <a:solidFill>
                  <a:srgbClr val="FF0000"/>
                </a:solidFill>
              </a:rPr>
              <a:t>Application</a:t>
            </a:r>
            <a:endParaRPr lang="de-DE" sz="1600" b="1" dirty="0">
              <a:solidFill>
                <a:srgbClr val="FF0000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8E864C0-3D3D-0808-4735-77E20B0C0898}"/>
              </a:ext>
            </a:extLst>
          </p:cNvPr>
          <p:cNvSpPr txBox="1"/>
          <p:nvPr/>
        </p:nvSpPr>
        <p:spPr>
          <a:xfrm>
            <a:off x="375387" y="1929756"/>
            <a:ext cx="45080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b="0" i="0" dirty="0" err="1">
                <a:effectLst/>
              </a:rPr>
              <a:t>Improve</a:t>
            </a:r>
            <a:r>
              <a:rPr lang="de-DE" b="0" i="0" dirty="0">
                <a:effectLst/>
              </a:rPr>
              <a:t> </a:t>
            </a:r>
            <a:r>
              <a:rPr lang="de-DE" b="0" i="0" dirty="0" err="1">
                <a:effectLst/>
              </a:rPr>
              <a:t>room</a:t>
            </a:r>
            <a:r>
              <a:rPr lang="de-DE" b="0" i="0" dirty="0">
                <a:effectLst/>
              </a:rPr>
              <a:t> </a:t>
            </a:r>
            <a:r>
              <a:rPr lang="de-DE" b="0" i="0" dirty="0" err="1">
                <a:effectLst/>
              </a:rPr>
              <a:t>recognition</a:t>
            </a:r>
            <a:endParaRPr lang="de-DE" b="0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Panel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changing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password</a:t>
            </a:r>
            <a:endParaRPr lang="de-DE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b="0" i="0" dirty="0" err="1">
                <a:effectLst/>
              </a:rPr>
              <a:t>Possibility</a:t>
            </a:r>
            <a:r>
              <a:rPr lang="de-DE" b="0" i="0" dirty="0">
                <a:effectLst/>
              </a:rPr>
              <a:t> </a:t>
            </a:r>
            <a:r>
              <a:rPr lang="de-DE" b="0" i="0" dirty="0" err="1">
                <a:effectLst/>
              </a:rPr>
              <a:t>to</a:t>
            </a:r>
            <a:r>
              <a:rPr lang="de-DE" b="0" i="0" dirty="0">
                <a:effectLst/>
              </a:rPr>
              <a:t> </a:t>
            </a:r>
            <a:r>
              <a:rPr lang="de-DE" b="0" i="0" dirty="0" err="1">
                <a:effectLst/>
              </a:rPr>
              <a:t>scan</a:t>
            </a:r>
            <a:r>
              <a:rPr lang="de-DE" b="0" i="0" dirty="0">
                <a:effectLst/>
              </a:rPr>
              <a:t> </a:t>
            </a:r>
            <a:r>
              <a:rPr lang="de-DE" b="0" i="0" dirty="0" err="1">
                <a:effectLst/>
              </a:rPr>
              <a:t>operating</a:t>
            </a:r>
            <a:r>
              <a:rPr lang="de-DE" b="0" i="0" dirty="0">
                <a:effectLst/>
              </a:rPr>
              <a:t> </a:t>
            </a:r>
            <a:r>
              <a:rPr lang="de-DE" b="0" i="0" dirty="0" err="1">
                <a:effectLst/>
              </a:rPr>
              <a:t>instructions</a:t>
            </a:r>
            <a:r>
              <a:rPr lang="de-DE" b="0" i="0" dirty="0">
                <a:effectLst/>
              </a:rPr>
              <a:t> </a:t>
            </a:r>
            <a:r>
              <a:rPr lang="de-DE" b="0" i="0" dirty="0" err="1">
                <a:effectLst/>
              </a:rPr>
              <a:t>as</a:t>
            </a:r>
            <a:r>
              <a:rPr lang="de-DE" b="0" i="0" dirty="0">
                <a:effectLst/>
              </a:rPr>
              <a:t> QR code </a:t>
            </a:r>
            <a:r>
              <a:rPr lang="de-DE" b="0" i="0" dirty="0" err="1">
                <a:effectLst/>
              </a:rPr>
              <a:t>through</a:t>
            </a:r>
            <a:r>
              <a:rPr lang="de-DE" b="0" i="0" dirty="0">
                <a:effectLst/>
              </a:rPr>
              <a:t> </a:t>
            </a:r>
            <a:r>
              <a:rPr lang="de-DE" b="0" i="0" dirty="0" err="1">
                <a:effectLst/>
              </a:rPr>
              <a:t>the</a:t>
            </a:r>
            <a:r>
              <a:rPr lang="de-DE" b="0" i="0" dirty="0">
                <a:effectLst/>
              </a:rPr>
              <a:t> QR </a:t>
            </a:r>
            <a:r>
              <a:rPr lang="de-DE" b="0" i="0" dirty="0" err="1">
                <a:effectLst/>
              </a:rPr>
              <a:t>scanner</a:t>
            </a:r>
            <a:r>
              <a:rPr lang="de-DE" b="0" i="0" dirty="0">
                <a:effectLst/>
              </a:rPr>
              <a:t> </a:t>
            </a:r>
            <a:r>
              <a:rPr lang="de-DE" b="0" i="0" dirty="0" err="1">
                <a:effectLst/>
              </a:rPr>
              <a:t>to</a:t>
            </a:r>
            <a:r>
              <a:rPr lang="de-DE" b="0" i="0" dirty="0">
                <a:effectLst/>
              </a:rPr>
              <a:t> </a:t>
            </a:r>
            <a:r>
              <a:rPr lang="de-DE" b="0" i="0" dirty="0" err="1">
                <a:effectLst/>
              </a:rPr>
              <a:t>get</a:t>
            </a:r>
            <a:r>
              <a:rPr lang="de-DE" b="0" i="0" dirty="0">
                <a:effectLst/>
              </a:rPr>
              <a:t> </a:t>
            </a:r>
            <a:r>
              <a:rPr lang="de-DE" b="0" i="0" dirty="0" err="1">
                <a:effectLst/>
              </a:rPr>
              <a:t>direct</a:t>
            </a:r>
            <a:r>
              <a:rPr lang="de-DE" b="0" i="0" dirty="0">
                <a:effectLst/>
              </a:rPr>
              <a:t> </a:t>
            </a:r>
            <a:r>
              <a:rPr lang="de-DE" b="0" i="0" dirty="0" err="1">
                <a:effectLst/>
              </a:rPr>
              <a:t>help</a:t>
            </a:r>
            <a:r>
              <a:rPr lang="de-DE" b="0" i="0" dirty="0">
                <a:effectLst/>
              </a:rPr>
              <a:t> </a:t>
            </a:r>
            <a:r>
              <a:rPr lang="de-DE" b="0" i="0" dirty="0" err="1">
                <a:effectLst/>
              </a:rPr>
              <a:t>with</a:t>
            </a:r>
            <a:r>
              <a:rPr lang="de-DE" b="0" i="0" dirty="0">
                <a:effectLst/>
              </a:rPr>
              <a:t> </a:t>
            </a:r>
            <a:r>
              <a:rPr lang="de-DE" b="0" i="0" dirty="0" err="1">
                <a:effectLst/>
              </a:rPr>
              <a:t>questions</a:t>
            </a:r>
            <a:endParaRPr lang="de-DE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</a:rPr>
              <a:t>Targets </a:t>
            </a:r>
            <a:r>
              <a:rPr lang="de-DE" b="0" i="0" dirty="0" err="1">
                <a:effectLst/>
              </a:rPr>
              <a:t>get</a:t>
            </a:r>
            <a:r>
              <a:rPr lang="de-DE" b="0" i="0" dirty="0">
                <a:effectLst/>
              </a:rPr>
              <a:t> </a:t>
            </a:r>
            <a:r>
              <a:rPr lang="de-DE" b="0" i="0" dirty="0" err="1">
                <a:effectLst/>
              </a:rPr>
              <a:t>their</a:t>
            </a:r>
            <a:r>
              <a:rPr lang="de-DE" b="0" i="0" dirty="0">
                <a:effectLst/>
              </a:rPr>
              <a:t> own </a:t>
            </a:r>
            <a:r>
              <a:rPr lang="de-DE" b="0" i="0" dirty="0" err="1">
                <a:effectLst/>
              </a:rPr>
              <a:t>icons</a:t>
            </a:r>
            <a:r>
              <a:rPr lang="de-DE" b="0" i="0" dirty="0">
                <a:effectLst/>
              </a:rPr>
              <a:t> </a:t>
            </a:r>
            <a:r>
              <a:rPr lang="de-DE" b="0" i="0" dirty="0" err="1">
                <a:effectLst/>
              </a:rPr>
              <a:t>or</a:t>
            </a:r>
            <a:r>
              <a:rPr lang="de-DE" b="0" i="0" dirty="0">
                <a:effectLst/>
              </a:rPr>
              <a:t> </a:t>
            </a:r>
            <a:r>
              <a:rPr lang="de-DE" b="0" i="0" dirty="0" err="1">
                <a:effectLst/>
              </a:rPr>
              <a:t>avatars</a:t>
            </a:r>
            <a:endParaRPr lang="de-DE" b="0" i="0" dirty="0"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b="0" i="0" dirty="0" err="1">
                <a:effectLst/>
              </a:rPr>
              <a:t>Possibility</a:t>
            </a:r>
            <a:r>
              <a:rPr lang="de-DE" b="0" i="0" dirty="0">
                <a:effectLst/>
              </a:rPr>
              <a:t> </a:t>
            </a:r>
            <a:r>
              <a:rPr lang="de-DE" b="0" i="0" dirty="0" err="1">
                <a:effectLst/>
              </a:rPr>
              <a:t>to</a:t>
            </a:r>
            <a:r>
              <a:rPr lang="de-DE" b="0" i="0" dirty="0">
                <a:effectLst/>
              </a:rPr>
              <a:t> </a:t>
            </a:r>
            <a:r>
              <a:rPr lang="de-DE" b="0" i="0" dirty="0" err="1">
                <a:effectLst/>
              </a:rPr>
              <a:t>change</a:t>
            </a:r>
            <a:r>
              <a:rPr lang="de-DE" b="0" i="0" dirty="0">
                <a:effectLst/>
              </a:rPr>
              <a:t> </a:t>
            </a:r>
            <a:r>
              <a:rPr lang="de-DE" b="0" i="0" dirty="0" err="1">
                <a:effectLst/>
              </a:rPr>
              <a:t>the</a:t>
            </a:r>
            <a:r>
              <a:rPr lang="de-DE" b="0" i="0" dirty="0">
                <a:effectLst/>
              </a:rPr>
              <a:t> </a:t>
            </a:r>
            <a:r>
              <a:rPr lang="de-DE" b="0" i="0" dirty="0" err="1">
                <a:effectLst/>
              </a:rPr>
              <a:t>height</a:t>
            </a:r>
            <a:r>
              <a:rPr lang="de-DE" b="0" i="0" dirty="0">
                <a:effectLst/>
              </a:rPr>
              <a:t> </a:t>
            </a:r>
            <a:r>
              <a:rPr lang="de-DE" b="0" i="0" dirty="0" err="1">
                <a:effectLst/>
              </a:rPr>
              <a:t>of</a:t>
            </a:r>
            <a:r>
              <a:rPr lang="de-DE" b="0" i="0" dirty="0">
                <a:effectLst/>
              </a:rPr>
              <a:t> </a:t>
            </a:r>
            <a:r>
              <a:rPr lang="de-DE" b="0" i="0" dirty="0" err="1">
                <a:effectLst/>
              </a:rPr>
              <a:t>the</a:t>
            </a:r>
            <a:r>
              <a:rPr lang="de-DE" b="0" i="0" dirty="0">
                <a:effectLst/>
              </a:rPr>
              <a:t> </a:t>
            </a:r>
            <a:r>
              <a:rPr lang="de-DE" b="0" i="0" dirty="0" err="1">
                <a:effectLst/>
              </a:rPr>
              <a:t>targets</a:t>
            </a:r>
            <a:r>
              <a:rPr lang="de-DE" b="0" i="0" dirty="0">
                <a:effectLst/>
              </a:rPr>
              <a:t> </a:t>
            </a:r>
            <a:r>
              <a:rPr lang="de-DE" b="0" i="0" dirty="0" err="1">
                <a:effectLst/>
              </a:rPr>
              <a:t>when</a:t>
            </a:r>
            <a:r>
              <a:rPr lang="de-DE" b="0" i="0" dirty="0">
                <a:effectLst/>
              </a:rPr>
              <a:t> </a:t>
            </a:r>
            <a:r>
              <a:rPr lang="de-DE" b="0" i="0" dirty="0" err="1">
                <a:effectLst/>
              </a:rPr>
              <a:t>they</a:t>
            </a:r>
            <a:r>
              <a:rPr lang="de-DE" b="0" i="0" dirty="0">
                <a:effectLst/>
              </a:rPr>
              <a:t> </a:t>
            </a:r>
            <a:r>
              <a:rPr lang="de-DE" b="0" i="0" dirty="0" err="1">
                <a:effectLst/>
              </a:rPr>
              <a:t>are</a:t>
            </a:r>
            <a:r>
              <a:rPr lang="de-DE" b="0" i="0" dirty="0">
                <a:effectLst/>
              </a:rPr>
              <a:t> </a:t>
            </a:r>
            <a:r>
              <a:rPr lang="de-DE" b="0" i="0" dirty="0" err="1">
                <a:effectLst/>
              </a:rPr>
              <a:t>selected</a:t>
            </a:r>
            <a:r>
              <a:rPr lang="de-DE" b="0" i="0" dirty="0">
                <a:effectLst/>
              </a:rPr>
              <a:t> </a:t>
            </a:r>
            <a:r>
              <a:rPr lang="de-DE" b="0" i="0" dirty="0" err="1">
                <a:effectLst/>
              </a:rPr>
              <a:t>or</a:t>
            </a:r>
            <a:r>
              <a:rPr lang="de-DE" b="0" i="0" dirty="0">
                <a:effectLst/>
              </a:rPr>
              <a:t> </a:t>
            </a:r>
            <a:r>
              <a:rPr lang="de-DE" b="0" i="0" dirty="0" err="1">
                <a:effectLst/>
              </a:rPr>
              <a:t>added</a:t>
            </a:r>
            <a:endParaRPr lang="de-DE" b="0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1957E238-C4B5-4DCE-BAD2-C97F69CAB8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000" l="429" r="99429">
                        <a14:foregroundMark x1="13286" y1="10857" x2="4286" y2="53286"/>
                        <a14:foregroundMark x1="4286" y1="53286" x2="10143" y2="77429"/>
                        <a14:foregroundMark x1="10143" y1="77429" x2="17286" y2="87857"/>
                        <a14:foregroundMark x1="17286" y1="87857" x2="24286" y2="74429"/>
                        <a14:foregroundMark x1="24286" y1="74429" x2="18286" y2="44571"/>
                        <a14:foregroundMark x1="18286" y1="44571" x2="18714" y2="20714"/>
                        <a14:foregroundMark x1="18714" y1="20714" x2="17143" y2="17857"/>
                        <a14:foregroundMark x1="17571" y1="5286" x2="9143" y2="25857"/>
                        <a14:foregroundMark x1="9143" y1="25857" x2="4571" y2="51571"/>
                        <a14:foregroundMark x1="4571" y1="51571" x2="7143" y2="63857"/>
                        <a14:foregroundMark x1="7143" y1="63857" x2="16000" y2="74571"/>
                        <a14:foregroundMark x1="16000" y1="74571" x2="20714" y2="77143"/>
                        <a14:foregroundMark x1="83714" y1="15857" x2="96143" y2="82714"/>
                        <a14:foregroundMark x1="87714" y1="5143" x2="93857" y2="30571"/>
                        <a14:foregroundMark x1="80286" y1="6000" x2="89857" y2="7571"/>
                        <a14:foregroundMark x1="73571" y1="1714" x2="85286" y2="2857"/>
                        <a14:foregroundMark x1="85286" y1="2857" x2="89286" y2="2857"/>
                        <a14:foregroundMark x1="83571" y1="1143" x2="83571" y2="1143"/>
                        <a14:foregroundMark x1="94000" y1="2571" x2="96571" y2="38571"/>
                        <a14:foregroundMark x1="96143" y1="36571" x2="96143" y2="78571"/>
                        <a14:foregroundMark x1="95857" y1="78857" x2="86000" y2="97429"/>
                        <a14:foregroundMark x1="83571" y1="93143" x2="72286" y2="58000"/>
                        <a14:foregroundMark x1="72286" y1="58000" x2="72429" y2="42857"/>
                        <a14:foregroundMark x1="76714" y1="23857" x2="83429" y2="67143"/>
                        <a14:foregroundMark x1="83429" y1="67143" x2="83429" y2="67143"/>
                        <a14:foregroundMark x1="13286" y1="10429" x2="4857" y2="33571"/>
                        <a14:foregroundMark x1="4857" y1="33571" x2="4429" y2="37429"/>
                        <a14:foregroundMark x1="12000" y1="50286" x2="13571" y2="81000"/>
                        <a14:foregroundMark x1="13571" y1="81000" x2="13571" y2="81000"/>
                        <a14:foregroundMark x1="13286" y1="85286" x2="11714" y2="95857"/>
                        <a14:foregroundMark x1="11714" y1="95857" x2="11714" y2="95857"/>
                        <a14:foregroundMark x1="9000" y1="95429" x2="6714" y2="58286"/>
                        <a14:foregroundMark x1="6714" y1="58286" x2="10000" y2="43286"/>
                        <a14:foregroundMark x1="22143" y1="9571" x2="22286" y2="57286"/>
                        <a14:foregroundMark x1="22571" y1="62714" x2="20429" y2="84143"/>
                        <a14:foregroundMark x1="20143" y1="89571" x2="23714" y2="97286"/>
                        <a14:foregroundMark x1="22286" y1="97429" x2="11429" y2="92429"/>
                        <a14:foregroundMark x1="11429" y1="92429" x2="5429" y2="82286"/>
                        <a14:foregroundMark x1="714" y1="60571" x2="571" y2="18286"/>
                        <a14:foregroundMark x1="1714" y1="2143" x2="1714" y2="2143"/>
                        <a14:foregroundMark x1="13143" y1="7000" x2="17000" y2="17571"/>
                        <a14:foregroundMark x1="17000" y1="17571" x2="22143" y2="21286"/>
                        <a14:foregroundMark x1="22286" y1="5429" x2="10143" y2="4571"/>
                        <a14:foregroundMark x1="10143" y1="4571" x2="8000" y2="5143"/>
                        <a14:foregroundMark x1="2143" y1="5857" x2="18286" y2="21000"/>
                        <a14:foregroundMark x1="79143" y1="94429" x2="79000" y2="80000"/>
                        <a14:foregroundMark x1="77286" y1="79714" x2="79857" y2="99000"/>
                        <a14:foregroundMark x1="89714" y1="99429" x2="99571" y2="91714"/>
                        <a14:foregroundMark x1="99571" y1="91714" x2="99714" y2="91571"/>
                        <a14:foregroundMark x1="36429" y1="1000" x2="42714" y2="143"/>
                        <a14:foregroundMark x1="51000" y1="1000" x2="64857" y2="1143"/>
                        <a14:foregroundMark x1="64857" y1="1143" x2="71714" y2="0"/>
                      </a14:backgroundRemoval>
                    </a14:imgEffect>
                  </a14:imgLayer>
                </a14:imgProps>
              </a:ext>
            </a:extLst>
          </a:blip>
          <a:srcRect l="27341" t="857" r="26646" b="3441"/>
          <a:stretch/>
        </p:blipFill>
        <p:spPr>
          <a:xfrm>
            <a:off x="4960507" y="1718315"/>
            <a:ext cx="2144448" cy="4061328"/>
          </a:xfrm>
          <a:prstGeom prst="rect">
            <a:avLst/>
          </a:prstGeom>
          <a:ln>
            <a:noFill/>
          </a:ln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88EA1B13-BFB1-7CD6-348B-F878D550FD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315" y="1933630"/>
            <a:ext cx="1925139" cy="370767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3870B790-62C4-6338-1104-011ED930E7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9000" l="429" r="99429">
                        <a14:foregroundMark x1="13286" y1="10857" x2="4286" y2="53286"/>
                        <a14:foregroundMark x1="4286" y1="53286" x2="10143" y2="77429"/>
                        <a14:foregroundMark x1="10143" y1="77429" x2="17286" y2="87857"/>
                        <a14:foregroundMark x1="17286" y1="87857" x2="24286" y2="74429"/>
                        <a14:foregroundMark x1="24286" y1="74429" x2="18286" y2="44571"/>
                        <a14:foregroundMark x1="18286" y1="44571" x2="18714" y2="20714"/>
                        <a14:foregroundMark x1="18714" y1="20714" x2="17143" y2="17857"/>
                        <a14:foregroundMark x1="17571" y1="5286" x2="9143" y2="25857"/>
                        <a14:foregroundMark x1="9143" y1="25857" x2="4571" y2="51571"/>
                        <a14:foregroundMark x1="4571" y1="51571" x2="7143" y2="63857"/>
                        <a14:foregroundMark x1="7143" y1="63857" x2="16000" y2="74571"/>
                        <a14:foregroundMark x1="16000" y1="74571" x2="20714" y2="77143"/>
                        <a14:foregroundMark x1="83714" y1="15857" x2="96143" y2="82714"/>
                        <a14:foregroundMark x1="87714" y1="5143" x2="93857" y2="30571"/>
                        <a14:foregroundMark x1="80286" y1="6000" x2="89857" y2="7571"/>
                        <a14:foregroundMark x1="73571" y1="1714" x2="85286" y2="2857"/>
                        <a14:foregroundMark x1="85286" y1="2857" x2="89286" y2="2857"/>
                        <a14:foregroundMark x1="83571" y1="1143" x2="83571" y2="1143"/>
                        <a14:foregroundMark x1="94000" y1="2571" x2="96571" y2="38571"/>
                        <a14:foregroundMark x1="96143" y1="36571" x2="96143" y2="78571"/>
                        <a14:foregroundMark x1="95857" y1="78857" x2="86000" y2="97429"/>
                        <a14:foregroundMark x1="83571" y1="93143" x2="72286" y2="58000"/>
                        <a14:foregroundMark x1="72286" y1="58000" x2="72429" y2="42857"/>
                        <a14:foregroundMark x1="76714" y1="23857" x2="83429" y2="67143"/>
                        <a14:foregroundMark x1="83429" y1="67143" x2="83429" y2="67143"/>
                        <a14:foregroundMark x1="13286" y1="10429" x2="4857" y2="33571"/>
                        <a14:foregroundMark x1="4857" y1="33571" x2="4429" y2="37429"/>
                        <a14:foregroundMark x1="12000" y1="50286" x2="13571" y2="81000"/>
                        <a14:foregroundMark x1="13571" y1="81000" x2="13571" y2="81000"/>
                        <a14:foregroundMark x1="13286" y1="85286" x2="11714" y2="95857"/>
                        <a14:foregroundMark x1="11714" y1="95857" x2="11714" y2="95857"/>
                        <a14:foregroundMark x1="9000" y1="95429" x2="6714" y2="58286"/>
                        <a14:foregroundMark x1="6714" y1="58286" x2="10000" y2="43286"/>
                        <a14:foregroundMark x1="22143" y1="9571" x2="22286" y2="57286"/>
                        <a14:foregroundMark x1="22571" y1="62714" x2="20429" y2="84143"/>
                        <a14:foregroundMark x1="20143" y1="89571" x2="23714" y2="97286"/>
                        <a14:foregroundMark x1="22286" y1="97429" x2="11429" y2="92429"/>
                        <a14:foregroundMark x1="11429" y1="92429" x2="5429" y2="82286"/>
                        <a14:foregroundMark x1="714" y1="60571" x2="571" y2="18286"/>
                        <a14:foregroundMark x1="1714" y1="2143" x2="1714" y2="2143"/>
                        <a14:foregroundMark x1="13143" y1="7000" x2="17000" y2="17571"/>
                        <a14:foregroundMark x1="17000" y1="17571" x2="22143" y2="21286"/>
                        <a14:foregroundMark x1="22286" y1="5429" x2="10143" y2="4571"/>
                        <a14:foregroundMark x1="10143" y1="4571" x2="8000" y2="5143"/>
                        <a14:foregroundMark x1="2143" y1="5857" x2="18286" y2="21000"/>
                        <a14:foregroundMark x1="79143" y1="94429" x2="79000" y2="80000"/>
                        <a14:foregroundMark x1="77286" y1="79714" x2="79857" y2="99000"/>
                        <a14:foregroundMark x1="89714" y1="99429" x2="99571" y2="91714"/>
                        <a14:foregroundMark x1="99571" y1="91714" x2="99714" y2="91571"/>
                        <a14:foregroundMark x1="36429" y1="1000" x2="42714" y2="143"/>
                        <a14:foregroundMark x1="51000" y1="1000" x2="64857" y2="1143"/>
                        <a14:foregroundMark x1="64857" y1="1143" x2="71714" y2="0"/>
                      </a14:backgroundRemoval>
                    </a14:imgEffect>
                  </a14:imgLayer>
                </a14:imgProps>
              </a:ext>
            </a:extLst>
          </a:blip>
          <a:srcRect l="27341" t="857" r="26646" b="3441"/>
          <a:stretch/>
        </p:blipFill>
        <p:spPr>
          <a:xfrm>
            <a:off x="6999552" y="1718315"/>
            <a:ext cx="2074646" cy="4061328"/>
          </a:xfrm>
          <a:prstGeom prst="rect">
            <a:avLst/>
          </a:prstGeom>
          <a:ln>
            <a:noFill/>
          </a:ln>
        </p:spPr>
      </p:pic>
      <p:pic>
        <p:nvPicPr>
          <p:cNvPr id="32" name="Grafik 31" descr="Ein Bild, das Text, drinnen, Boden enthält.&#10;&#10;Automatisch generierte Beschreibung">
            <a:extLst>
              <a:ext uri="{FF2B5EF4-FFF2-40B4-BE49-F238E27FC236}">
                <a16:creationId xmlns:a16="http://schemas.microsoft.com/office/drawing/2014/main" id="{6C58E2C0-81D7-F084-2C52-852F7D0CD2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053" y="1957087"/>
            <a:ext cx="1853993" cy="3647975"/>
          </a:xfrm>
          <a:prstGeom prst="rect">
            <a:avLst/>
          </a:prstGeom>
        </p:spPr>
      </p:pic>
      <p:sp>
        <p:nvSpPr>
          <p:cNvPr id="34" name="Fußzeilenplatzhalter 6">
            <a:extLst>
              <a:ext uri="{FF2B5EF4-FFF2-40B4-BE49-F238E27FC236}">
                <a16:creationId xmlns:a16="http://schemas.microsoft.com/office/drawing/2014/main" id="{AB35614F-A2E0-E7C6-26A1-2C511F3A56D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96448" y="6660104"/>
            <a:ext cx="6120000" cy="192468"/>
          </a:xfrm>
        </p:spPr>
        <p:txBody>
          <a:bodyPr/>
          <a:lstStyle/>
          <a:p>
            <a:r>
              <a:rPr lang="de-DE" dirty="0"/>
              <a:t>Alexander </a:t>
            </a:r>
            <a:r>
              <a:rPr lang="de-DE" dirty="0" err="1"/>
              <a:t>Kröker</a:t>
            </a:r>
            <a:r>
              <a:rPr lang="de-DE" dirty="0"/>
              <a:t> , Tobias Fleming</a:t>
            </a:r>
          </a:p>
        </p:txBody>
      </p:sp>
    </p:spTree>
    <p:extLst>
      <p:ext uri="{BB962C8B-B14F-4D97-AF65-F5344CB8AC3E}">
        <p14:creationId xmlns:p14="http://schemas.microsoft.com/office/powerpoint/2010/main" val="3574208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68DEF82-F80C-4879-AE86-ADEDC860659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Team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31D9314-6F4D-4B02-BC6C-8C99A4F295C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4643B27-0F35-4AC5-A9AD-B13FDAF53AE8}" type="datetime1">
              <a:rPr lang="de-DE" smtClean="0"/>
              <a:pPr/>
              <a:t>18.09.22</a:t>
            </a:fld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C47D0B1-8F78-4DF4-9E93-28DE73D8EC8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75F3AD2-E41E-477D-8B86-47D73F0C6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500" y="1712600"/>
            <a:ext cx="1910072" cy="191007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E755319-DCE3-4D80-A8D5-4D4D70500695}"/>
              </a:ext>
            </a:extLst>
          </p:cNvPr>
          <p:cNvSpPr txBox="1"/>
          <p:nvPr/>
        </p:nvSpPr>
        <p:spPr>
          <a:xfrm>
            <a:off x="5222145" y="3828760"/>
            <a:ext cx="19987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Alexander </a:t>
            </a:r>
            <a:r>
              <a:rPr lang="de-DE" dirty="0" err="1"/>
              <a:t>Kröker</a:t>
            </a:r>
            <a:endParaRPr lang="de-DE" dirty="0"/>
          </a:p>
          <a:p>
            <a:pPr algn="ctr"/>
            <a:endParaRPr lang="de-DE" dirty="0"/>
          </a:p>
          <a:p>
            <a:pPr algn="ctr"/>
            <a:r>
              <a:rPr lang="de-DE" sz="1400" dirty="0"/>
              <a:t>6. Semester</a:t>
            </a:r>
          </a:p>
          <a:p>
            <a:pPr algn="ctr"/>
            <a:r>
              <a:rPr lang="de-DE" sz="1400" dirty="0"/>
              <a:t>Wirtschaftsinformatik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40DA50A-5AB5-4701-B2EC-15FAD0079614}"/>
              </a:ext>
            </a:extLst>
          </p:cNvPr>
          <p:cNvSpPr txBox="1"/>
          <p:nvPr/>
        </p:nvSpPr>
        <p:spPr>
          <a:xfrm>
            <a:off x="2240005" y="3840350"/>
            <a:ext cx="19987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Tobias Fleming</a:t>
            </a:r>
          </a:p>
          <a:p>
            <a:pPr algn="ctr"/>
            <a:endParaRPr lang="de-DE" dirty="0"/>
          </a:p>
          <a:p>
            <a:pPr algn="ctr"/>
            <a:r>
              <a:rPr lang="de-DE" sz="1400" dirty="0"/>
              <a:t>6. Semester</a:t>
            </a:r>
          </a:p>
          <a:p>
            <a:pPr algn="ctr"/>
            <a:r>
              <a:rPr lang="de-DE" sz="1400" dirty="0"/>
              <a:t>Wirtschaftsinformatik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06C3FE7-0CE9-4602-A5DE-FD2B830852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290" y="1719891"/>
            <a:ext cx="1276212" cy="1911600"/>
          </a:xfrm>
          <a:prstGeom prst="rect">
            <a:avLst/>
          </a:prstGeom>
        </p:spPr>
      </p:pic>
      <p:sp>
        <p:nvSpPr>
          <p:cNvPr id="6" name="Fußzeilenplatzhalter 6">
            <a:extLst>
              <a:ext uri="{FF2B5EF4-FFF2-40B4-BE49-F238E27FC236}">
                <a16:creationId xmlns:a16="http://schemas.microsoft.com/office/drawing/2014/main" id="{444FCFE2-6A64-AAA4-AE91-E8DEAAD9B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96448" y="6660104"/>
            <a:ext cx="6120000" cy="192468"/>
          </a:xfrm>
        </p:spPr>
        <p:txBody>
          <a:bodyPr/>
          <a:lstStyle/>
          <a:p>
            <a:r>
              <a:rPr lang="de-DE" dirty="0"/>
              <a:t>Alexander </a:t>
            </a:r>
            <a:r>
              <a:rPr lang="de-DE" dirty="0" err="1"/>
              <a:t>Kröker</a:t>
            </a:r>
            <a:r>
              <a:rPr lang="de-DE" dirty="0"/>
              <a:t> , Tobias Fleming</a:t>
            </a:r>
          </a:p>
        </p:txBody>
      </p:sp>
    </p:spTree>
    <p:extLst>
      <p:ext uri="{BB962C8B-B14F-4D97-AF65-F5344CB8AC3E}">
        <p14:creationId xmlns:p14="http://schemas.microsoft.com/office/powerpoint/2010/main" val="3331947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61A5A34-6B3A-4256-A481-E875A48ADCF8}"/>
              </a:ext>
            </a:extLst>
          </p:cNvPr>
          <p:cNvSpPr txBox="1"/>
          <p:nvPr/>
        </p:nvSpPr>
        <p:spPr>
          <a:xfrm>
            <a:off x="375388" y="791238"/>
            <a:ext cx="84563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None/>
            </a:pPr>
            <a:r>
              <a:rPr lang="de-DE" sz="2400" b="1" dirty="0" err="1"/>
              <a:t>Learnings</a:t>
            </a:r>
            <a:r>
              <a:rPr lang="de-DE" sz="2400" b="1" dirty="0"/>
              <a:t> </a:t>
            </a:r>
            <a:r>
              <a:rPr lang="de-DE" sz="2400" b="1" dirty="0" err="1"/>
              <a:t>for</a:t>
            </a:r>
            <a:r>
              <a:rPr lang="de-DE" sz="2400" b="1" dirty="0"/>
              <a:t> </a:t>
            </a:r>
            <a:r>
              <a:rPr lang="de-DE" sz="2400" b="1" dirty="0" err="1"/>
              <a:t>our</a:t>
            </a:r>
            <a:r>
              <a:rPr lang="de-DE" sz="2400" b="1" dirty="0"/>
              <a:t> </a:t>
            </a:r>
            <a:r>
              <a:rPr lang="de-DE" sz="2400" b="1" dirty="0" err="1"/>
              <a:t>next</a:t>
            </a:r>
            <a:r>
              <a:rPr lang="de-DE" sz="2400" b="1" dirty="0"/>
              <a:t> </a:t>
            </a:r>
            <a:r>
              <a:rPr lang="de-DE" sz="2400" b="1" dirty="0" err="1"/>
              <a:t>project</a:t>
            </a:r>
            <a:endParaRPr lang="de-DE" sz="2400" b="1" dirty="0"/>
          </a:p>
        </p:txBody>
      </p:sp>
      <p:sp>
        <p:nvSpPr>
          <p:cNvPr id="9" name="Fußzeilenplatzhalter 6">
            <a:extLst>
              <a:ext uri="{FF2B5EF4-FFF2-40B4-BE49-F238E27FC236}">
                <a16:creationId xmlns:a16="http://schemas.microsoft.com/office/drawing/2014/main" id="{F7D7267A-CD99-453D-BFAF-B8975826726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96448" y="6660104"/>
            <a:ext cx="6120000" cy="192468"/>
          </a:xfrm>
        </p:spPr>
        <p:txBody>
          <a:bodyPr/>
          <a:lstStyle/>
          <a:p>
            <a:r>
              <a:rPr lang="de-DE" dirty="0"/>
              <a:t>Alexander </a:t>
            </a:r>
            <a:r>
              <a:rPr lang="de-DE" dirty="0" err="1"/>
              <a:t>Kröker</a:t>
            </a:r>
            <a:r>
              <a:rPr lang="de-DE" dirty="0"/>
              <a:t> , Tobias Fleming</a:t>
            </a:r>
          </a:p>
        </p:txBody>
      </p:sp>
      <p:sp>
        <p:nvSpPr>
          <p:cNvPr id="10" name="Datumsplatzhalter 2">
            <a:extLst>
              <a:ext uri="{FF2B5EF4-FFF2-40B4-BE49-F238E27FC236}">
                <a16:creationId xmlns:a16="http://schemas.microsoft.com/office/drawing/2014/main" id="{79822587-23D6-4435-9521-C8B07A3C29D1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809840" y="6627600"/>
            <a:ext cx="1080000" cy="192000"/>
          </a:xfrm>
        </p:spPr>
        <p:txBody>
          <a:bodyPr/>
          <a:lstStyle/>
          <a:p>
            <a:fld id="{44643B27-0F35-4AC5-A9AD-B13FDAF53AE8}" type="datetime1">
              <a:rPr lang="de-DE" smtClean="0"/>
              <a:pPr/>
              <a:t>18.09.22</a:t>
            </a:fld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D16A64E-DF03-7DC8-CB13-4C6C762EF778}"/>
              </a:ext>
            </a:extLst>
          </p:cNvPr>
          <p:cNvSpPr txBox="1"/>
          <p:nvPr/>
        </p:nvSpPr>
        <p:spPr>
          <a:xfrm>
            <a:off x="375387" y="1191220"/>
            <a:ext cx="845636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None/>
            </a:pPr>
            <a:r>
              <a:rPr lang="de-DE" sz="1600" b="1" dirty="0">
                <a:solidFill>
                  <a:srgbClr val="FF0000"/>
                </a:solidFill>
              </a:rPr>
              <a:t>IoT-Lab AR </a:t>
            </a:r>
            <a:r>
              <a:rPr lang="de-DE" sz="1600" b="1" dirty="0" err="1">
                <a:solidFill>
                  <a:srgbClr val="FF0000"/>
                </a:solidFill>
              </a:rPr>
              <a:t>Application</a:t>
            </a:r>
            <a:endParaRPr lang="de-DE" sz="1600" b="1" dirty="0">
              <a:solidFill>
                <a:srgbClr val="FF0000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8E864C0-3D3D-0808-4735-77E20B0C0898}"/>
              </a:ext>
            </a:extLst>
          </p:cNvPr>
          <p:cNvSpPr txBox="1"/>
          <p:nvPr/>
        </p:nvSpPr>
        <p:spPr>
          <a:xfrm>
            <a:off x="375387" y="1929756"/>
            <a:ext cx="450803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do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time?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/>
              <a:t>Research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everything</a:t>
            </a:r>
            <a:endParaRPr lang="de-DE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/>
              <a:t>Bug </a:t>
            </a:r>
            <a:r>
              <a:rPr lang="de-DE" dirty="0" err="1"/>
              <a:t>fixing</a:t>
            </a:r>
            <a:r>
              <a:rPr lang="de-DE" dirty="0"/>
              <a:t> and code </a:t>
            </a:r>
            <a:r>
              <a:rPr lang="de-DE" dirty="0" err="1"/>
              <a:t>documentation</a:t>
            </a:r>
            <a:r>
              <a:rPr lang="de-DE" dirty="0"/>
              <a:t> </a:t>
            </a:r>
            <a:r>
              <a:rPr lang="de-DE" dirty="0" err="1"/>
              <a:t>takes</a:t>
            </a:r>
            <a:r>
              <a:rPr lang="de-DE" dirty="0"/>
              <a:t> lots </a:t>
            </a:r>
            <a:r>
              <a:rPr lang="de-DE" dirty="0" err="1"/>
              <a:t>of</a:t>
            </a:r>
            <a:r>
              <a:rPr lang="de-DE" dirty="0"/>
              <a:t> time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/>
              <a:t>Check all </a:t>
            </a:r>
            <a:r>
              <a:rPr lang="de-DE" dirty="0" err="1"/>
              <a:t>compatabilites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starting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code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/>
              <a:t>Check all possible </a:t>
            </a:r>
            <a:r>
              <a:rPr lang="de-DE" dirty="0" err="1"/>
              <a:t>ways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 (</a:t>
            </a:r>
            <a:r>
              <a:rPr lang="de-DE" dirty="0" err="1"/>
              <a:t>AR.js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Unity)</a:t>
            </a:r>
          </a:p>
          <a:p>
            <a:pPr algn="l"/>
            <a:endParaRPr lang="de-DE" dirty="0"/>
          </a:p>
          <a:p>
            <a:pPr algn="l"/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keep</a:t>
            </a:r>
            <a:r>
              <a:rPr lang="de-DE" dirty="0"/>
              <a:t>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/>
              <a:t>Weekly Update </a:t>
            </a:r>
            <a:r>
              <a:rPr lang="de-DE" dirty="0" err="1"/>
              <a:t>meetings</a:t>
            </a:r>
            <a:endParaRPr lang="de-DE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/>
              <a:t>4+ </a:t>
            </a:r>
            <a:r>
              <a:rPr lang="de-DE" dirty="0" err="1"/>
              <a:t>hours</a:t>
            </a:r>
            <a:r>
              <a:rPr lang="de-DE" dirty="0"/>
              <a:t>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coding</a:t>
            </a:r>
            <a:endParaRPr lang="de-DE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/>
              <a:t>Github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code </a:t>
            </a:r>
            <a:r>
              <a:rPr lang="de-DE" dirty="0" err="1"/>
              <a:t>sharing</a:t>
            </a:r>
            <a:endParaRPr lang="de-DE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/>
              <a:t>Shared</a:t>
            </a:r>
            <a:r>
              <a:rPr lang="de-DE" dirty="0"/>
              <a:t> </a:t>
            </a:r>
            <a:r>
              <a:rPr lang="de-DE" dirty="0" err="1"/>
              <a:t>Discord</a:t>
            </a:r>
            <a:r>
              <a:rPr lang="de-DE" dirty="0"/>
              <a:t> </a:t>
            </a:r>
            <a:r>
              <a:rPr lang="de-DE" dirty="0" err="1"/>
              <a:t>channels</a:t>
            </a:r>
            <a:endParaRPr lang="de-DE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B2420FE-533F-F186-212F-86C4D2DF1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220" y="1938737"/>
            <a:ext cx="3974035" cy="298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81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3A7BFA0-B44C-4552-B894-BDA2459A39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lIns="0" tIns="0" rIns="0" bIns="0" anchor="t">
            <a:noAutofit/>
          </a:bodyPr>
          <a:lstStyle/>
          <a:p>
            <a:pPr marL="0" indent="0">
              <a:buNone/>
            </a:pPr>
            <a:r>
              <a:rPr lang="de-DE" dirty="0">
                <a:cs typeface="Arial"/>
              </a:rPr>
              <a:t>Sources:</a:t>
            </a:r>
          </a:p>
          <a:p>
            <a:pPr marL="0" indent="0">
              <a:buNone/>
            </a:pPr>
            <a:endParaRPr lang="de-DE" dirty="0">
              <a:cs typeface="Arial"/>
            </a:endParaRPr>
          </a:p>
          <a:p>
            <a:pPr marL="0" indent="0">
              <a:buNone/>
            </a:pPr>
            <a:endParaRPr lang="de-DE" sz="1200" b="0" dirty="0">
              <a:latin typeface="Whitney"/>
              <a:ea typeface="+mn-lt"/>
              <a:cs typeface="+mn-lt"/>
            </a:endParaRPr>
          </a:p>
          <a:p>
            <a:pPr marL="0" indent="0">
              <a:buNone/>
            </a:pPr>
            <a:r>
              <a:rPr lang="de-DE" sz="1200" b="0" dirty="0">
                <a:latin typeface="Whitney"/>
                <a:ea typeface="+mn-lt"/>
                <a:cs typeface="+mn-lt"/>
              </a:rPr>
              <a:t>Images:</a:t>
            </a:r>
          </a:p>
          <a:p>
            <a:pPr marL="0" indent="0">
              <a:buNone/>
            </a:pPr>
            <a:endParaRPr lang="de-DE" sz="1200" b="0" dirty="0">
              <a:latin typeface="Whitney"/>
              <a:ea typeface="+mn-lt"/>
              <a:cs typeface="+mn-lt"/>
            </a:endParaRPr>
          </a:p>
          <a:p>
            <a:pPr marL="0" indent="0">
              <a:buNone/>
            </a:pPr>
            <a:r>
              <a:rPr lang="de-DE" sz="1200" dirty="0">
                <a:ea typeface="+mn-lt"/>
                <a:cs typeface="+mn-lt"/>
                <a:hlinkClick r:id="rId2"/>
              </a:rPr>
              <a:t>https://play.google.com/store/apps/details?id=com.samsung.Samsung_HA_AR&amp;hl=de&amp;gl=US</a:t>
            </a:r>
            <a:endParaRPr lang="de-DE" sz="12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de-DE" sz="1200" dirty="0">
                <a:ea typeface="+mn-lt"/>
                <a:cs typeface="+mn-lt"/>
                <a:hlinkClick r:id="rId3"/>
              </a:rPr>
              <a:t>https://www.flaticon.com/de/kostenloses-icon/ocr_5200010</a:t>
            </a:r>
            <a:endParaRPr lang="de-DE" sz="12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de-DE" sz="1200" dirty="0">
                <a:ea typeface="+mn-lt"/>
                <a:cs typeface="+mn-lt"/>
              </a:rPr>
              <a:t>https://</a:t>
            </a:r>
            <a:r>
              <a:rPr lang="de-DE" sz="1200" dirty="0" err="1">
                <a:ea typeface="+mn-lt"/>
                <a:cs typeface="+mn-lt"/>
              </a:rPr>
              <a:t>buildfire.com</a:t>
            </a:r>
            <a:r>
              <a:rPr lang="de-DE" sz="1200" dirty="0">
                <a:ea typeface="+mn-lt"/>
                <a:cs typeface="+mn-lt"/>
              </a:rPr>
              <a:t>/</a:t>
            </a:r>
            <a:r>
              <a:rPr lang="de-DE" sz="1200" dirty="0" err="1">
                <a:ea typeface="+mn-lt"/>
                <a:cs typeface="+mn-lt"/>
              </a:rPr>
              <a:t>become</a:t>
            </a:r>
            <a:r>
              <a:rPr lang="de-DE" sz="1200" dirty="0">
                <a:ea typeface="+mn-lt"/>
                <a:cs typeface="+mn-lt"/>
              </a:rPr>
              <a:t>-mobile-app-</a:t>
            </a:r>
            <a:r>
              <a:rPr lang="de-DE" sz="1200" dirty="0" err="1">
                <a:ea typeface="+mn-lt"/>
                <a:cs typeface="+mn-lt"/>
              </a:rPr>
              <a:t>developer</a:t>
            </a:r>
            <a:r>
              <a:rPr lang="de-DE" sz="1200" dirty="0">
                <a:ea typeface="+mn-lt"/>
                <a:cs typeface="+mn-lt"/>
              </a:rPr>
              <a:t>/</a:t>
            </a:r>
          </a:p>
          <a:p>
            <a:pPr marL="0" indent="0">
              <a:buNone/>
            </a:pPr>
            <a:endParaRPr lang="de-DE" sz="1400" dirty="0">
              <a:cs typeface="Arial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C37FF72-5603-42C8-8248-0DF84B28F9A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6" name="Fußzeilenplatzhalter 6">
            <a:extLst>
              <a:ext uri="{FF2B5EF4-FFF2-40B4-BE49-F238E27FC236}">
                <a16:creationId xmlns:a16="http://schemas.microsoft.com/office/drawing/2014/main" id="{2D4AFEA7-C2B4-481D-9020-CCFA3311722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96448" y="6660104"/>
            <a:ext cx="6120000" cy="192468"/>
          </a:xfrm>
        </p:spPr>
        <p:txBody>
          <a:bodyPr/>
          <a:lstStyle/>
          <a:p>
            <a:r>
              <a:rPr lang="de-DE" dirty="0"/>
              <a:t>Amber Hamzic, Christian Barth, Tobias Fleming, </a:t>
            </a:r>
            <a:r>
              <a:rPr lang="de-DE" b="1" dirty="0"/>
              <a:t>Alexander </a:t>
            </a:r>
            <a:r>
              <a:rPr lang="de-DE" b="1" dirty="0" err="1"/>
              <a:t>Kröker</a:t>
            </a:r>
            <a:endParaRPr lang="de-DE" b="1" dirty="0"/>
          </a:p>
        </p:txBody>
      </p:sp>
      <p:sp>
        <p:nvSpPr>
          <p:cNvPr id="5" name="Datumsplatzhalter 2">
            <a:extLst>
              <a:ext uri="{FF2B5EF4-FFF2-40B4-BE49-F238E27FC236}">
                <a16:creationId xmlns:a16="http://schemas.microsoft.com/office/drawing/2014/main" id="{EE81E8A6-BAEA-4CB3-AB4A-F498D0853891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809840" y="6627600"/>
            <a:ext cx="1080000" cy="192000"/>
          </a:xfrm>
        </p:spPr>
        <p:txBody>
          <a:bodyPr/>
          <a:lstStyle/>
          <a:p>
            <a:fld id="{44643B27-0F35-4AC5-A9AD-B13FDAF53AE8}" type="datetime1">
              <a:rPr lang="de-DE" smtClean="0"/>
              <a:pPr/>
              <a:t>18.09.22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4695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01" r="816" b="11440"/>
          <a:stretch/>
        </p:blipFill>
        <p:spPr bwMode="auto">
          <a:xfrm>
            <a:off x="307540" y="3966715"/>
            <a:ext cx="8837922" cy="2578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396000" y="1641987"/>
            <a:ext cx="8568000" cy="2324728"/>
          </a:xfrm>
        </p:spPr>
        <p:txBody>
          <a:bodyPr>
            <a:normAutofit/>
          </a:bodyPr>
          <a:lstStyle/>
          <a:p>
            <a:pPr algn="ctr"/>
            <a:br>
              <a:rPr lang="de-DE" sz="3200" dirty="0"/>
            </a:br>
            <a:br>
              <a:rPr lang="de-DE" sz="3200" dirty="0"/>
            </a:br>
            <a:r>
              <a:rPr lang="de-DE" sz="3200" dirty="0" err="1"/>
              <a:t>Thank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your</a:t>
            </a:r>
            <a:r>
              <a:rPr lang="de-DE" sz="3200" dirty="0"/>
              <a:t> </a:t>
            </a:r>
            <a:r>
              <a:rPr lang="de-DE" sz="3200" dirty="0" err="1"/>
              <a:t>attention</a:t>
            </a:r>
            <a:r>
              <a:rPr lang="de-DE" sz="3200" dirty="0"/>
              <a:t>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FD7935C-F282-470F-B268-30D0EE73659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1" y="790533"/>
            <a:ext cx="8340387" cy="5571217"/>
          </a:xfrm>
        </p:spPr>
        <p:txBody>
          <a:bodyPr/>
          <a:lstStyle/>
          <a:p>
            <a:pPr marL="0" indent="0">
              <a:buNone/>
            </a:pPr>
            <a:r>
              <a:rPr lang="de-DE" sz="2800" dirty="0"/>
              <a:t>Agenda</a:t>
            </a:r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r>
              <a:rPr lang="de-DE" sz="2000" dirty="0"/>
              <a:t>OCR </a:t>
            </a:r>
            <a:r>
              <a:rPr lang="de-DE" sz="2000" dirty="0" err="1"/>
              <a:t>Application</a:t>
            </a:r>
            <a:endParaRPr lang="de-DE" sz="2000" dirty="0"/>
          </a:p>
          <a:p>
            <a:pPr marL="882900" lvl="1" indent="-342900">
              <a:buFont typeface="Arial" panose="020B0604020202020204" pitchFamily="34" charset="0"/>
              <a:buChar char="•"/>
            </a:pPr>
            <a:r>
              <a:rPr lang="de-DE" sz="1600" dirty="0" err="1"/>
              <a:t>Idea</a:t>
            </a:r>
            <a:r>
              <a:rPr lang="de-DE" sz="1600" dirty="0"/>
              <a:t> </a:t>
            </a:r>
          </a:p>
          <a:p>
            <a:pPr marL="882900" lvl="1" indent="-342900">
              <a:buFont typeface="Arial" panose="020B0604020202020204" pitchFamily="34" charset="0"/>
              <a:buChar char="•"/>
            </a:pPr>
            <a:r>
              <a:rPr lang="de-DE" sz="1600" dirty="0"/>
              <a:t>Demonstration</a:t>
            </a:r>
          </a:p>
          <a:p>
            <a:pPr marL="882900" lvl="1" indent="-342900">
              <a:buFont typeface="Arial" panose="020B0604020202020204" pitchFamily="34" charset="0"/>
              <a:buChar char="•"/>
            </a:pPr>
            <a:r>
              <a:rPr lang="de-DE" sz="1600" dirty="0"/>
              <a:t>Journey and </a:t>
            </a:r>
            <a:r>
              <a:rPr lang="de-DE" sz="1600" dirty="0" err="1"/>
              <a:t>Difficulties</a:t>
            </a:r>
            <a:endParaRPr lang="de-DE" sz="1600" dirty="0"/>
          </a:p>
          <a:p>
            <a:pPr marL="882900" lvl="1" indent="-342900">
              <a:buFont typeface="Arial" panose="020B0604020202020204" pitchFamily="34" charset="0"/>
              <a:buChar char="•"/>
            </a:pPr>
            <a:r>
              <a:rPr lang="de-DE" sz="1600" dirty="0"/>
              <a:t>Further </a:t>
            </a:r>
            <a:r>
              <a:rPr lang="de-DE" sz="1600" dirty="0" err="1"/>
              <a:t>development</a:t>
            </a:r>
            <a:r>
              <a:rPr lang="de-DE" sz="1600" dirty="0"/>
              <a:t> </a:t>
            </a:r>
            <a:r>
              <a:rPr lang="de-DE" sz="1600" dirty="0" err="1"/>
              <a:t>ideas</a:t>
            </a: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2000" dirty="0"/>
              <a:t>IoT-Lab AR </a:t>
            </a:r>
            <a:r>
              <a:rPr lang="de-DE" sz="2000" dirty="0" err="1"/>
              <a:t>Application</a:t>
            </a:r>
            <a:endParaRPr lang="de-DE" sz="2000" dirty="0"/>
          </a:p>
          <a:p>
            <a:pPr marL="882900" lvl="1" indent="-342900">
              <a:buFont typeface="Arial" panose="020B0604020202020204" pitchFamily="34" charset="0"/>
              <a:buChar char="•"/>
            </a:pPr>
            <a:r>
              <a:rPr lang="de-DE" sz="1600" dirty="0" err="1"/>
              <a:t>Idea</a:t>
            </a:r>
            <a:r>
              <a:rPr lang="de-DE" sz="1600" dirty="0"/>
              <a:t> </a:t>
            </a:r>
          </a:p>
          <a:p>
            <a:pPr marL="882900" lvl="1" indent="-342900">
              <a:buFont typeface="Arial" panose="020B0604020202020204" pitchFamily="34" charset="0"/>
              <a:buChar char="•"/>
            </a:pPr>
            <a:r>
              <a:rPr lang="de-DE" sz="1600" dirty="0"/>
              <a:t>Demonstration</a:t>
            </a:r>
          </a:p>
          <a:p>
            <a:pPr marL="882900" lvl="1" indent="-342900">
              <a:buFont typeface="Arial" panose="020B0604020202020204" pitchFamily="34" charset="0"/>
              <a:buChar char="•"/>
            </a:pPr>
            <a:r>
              <a:rPr lang="de-DE" sz="1600" dirty="0"/>
              <a:t>Journey and </a:t>
            </a:r>
            <a:r>
              <a:rPr lang="de-DE" sz="1600" dirty="0" err="1"/>
              <a:t>Difficulties</a:t>
            </a:r>
            <a:endParaRPr lang="de-DE" sz="1600" dirty="0"/>
          </a:p>
          <a:p>
            <a:pPr marL="882900" lvl="1" indent="-342900">
              <a:buFont typeface="Arial" panose="020B0604020202020204" pitchFamily="34" charset="0"/>
              <a:buChar char="•"/>
            </a:pPr>
            <a:r>
              <a:rPr lang="de-DE" sz="1600" dirty="0"/>
              <a:t>Further </a:t>
            </a:r>
            <a:r>
              <a:rPr lang="de-DE" sz="1600" dirty="0" err="1"/>
              <a:t>development</a:t>
            </a:r>
            <a:r>
              <a:rPr lang="de-DE" sz="1600" dirty="0"/>
              <a:t> </a:t>
            </a:r>
            <a:r>
              <a:rPr lang="de-DE" sz="1600" dirty="0" err="1"/>
              <a:t>ideas</a:t>
            </a:r>
            <a:endParaRPr lang="de-DE" sz="1600" dirty="0"/>
          </a:p>
          <a:p>
            <a:pPr marL="540000" lvl="1" indent="0"/>
            <a:endParaRPr lang="de-DE" sz="1600" dirty="0"/>
          </a:p>
          <a:p>
            <a:pPr marL="0" indent="0">
              <a:buNone/>
            </a:pPr>
            <a:r>
              <a:rPr lang="de-DE" sz="2000" dirty="0" err="1"/>
              <a:t>Lessons</a:t>
            </a:r>
            <a:r>
              <a:rPr lang="de-DE" sz="2000" dirty="0"/>
              <a:t> </a:t>
            </a:r>
            <a:r>
              <a:rPr lang="de-DE" sz="2000" dirty="0" err="1"/>
              <a:t>learned</a:t>
            </a:r>
            <a:endParaRPr lang="de-DE" sz="2000" dirty="0"/>
          </a:p>
          <a:p>
            <a:pPr marL="540000" lvl="1" indent="0"/>
            <a:endParaRPr lang="de-DE" sz="1600" dirty="0"/>
          </a:p>
          <a:p>
            <a:pPr marL="882900" lvl="1" indent="-34290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F7BE42-C2F1-4335-B15D-A14039D19BA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6" name="Datumsplatzhalter 2">
            <a:extLst>
              <a:ext uri="{FF2B5EF4-FFF2-40B4-BE49-F238E27FC236}">
                <a16:creationId xmlns:a16="http://schemas.microsoft.com/office/drawing/2014/main" id="{26C1E69C-8F00-4D31-AC2A-6DF59F8B676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809840" y="6627600"/>
            <a:ext cx="1080000" cy="192000"/>
          </a:xfrm>
        </p:spPr>
        <p:txBody>
          <a:bodyPr/>
          <a:lstStyle/>
          <a:p>
            <a:fld id="{44643B27-0F35-4AC5-A9AD-B13FDAF53AE8}" type="datetime1">
              <a:rPr lang="de-DE" smtClean="0"/>
              <a:pPr/>
              <a:t>18.09.22</a:t>
            </a:fld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046B1F9-7CA8-5822-C525-7EF4652DF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448" y="1904273"/>
            <a:ext cx="1524727" cy="152472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9E64149-0BF0-DDC9-4470-31E8BAEFB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448" y="3727354"/>
            <a:ext cx="1526400" cy="1526400"/>
          </a:xfrm>
          <a:prstGeom prst="rect">
            <a:avLst/>
          </a:prstGeom>
        </p:spPr>
      </p:pic>
      <p:sp>
        <p:nvSpPr>
          <p:cNvPr id="11" name="Fußzeilenplatzhalter 6">
            <a:extLst>
              <a:ext uri="{FF2B5EF4-FFF2-40B4-BE49-F238E27FC236}">
                <a16:creationId xmlns:a16="http://schemas.microsoft.com/office/drawing/2014/main" id="{8783FE0C-1A83-D923-2653-5DBA2256E04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96448" y="6660104"/>
            <a:ext cx="6120000" cy="192468"/>
          </a:xfrm>
        </p:spPr>
        <p:txBody>
          <a:bodyPr/>
          <a:lstStyle/>
          <a:p>
            <a:r>
              <a:rPr lang="de-DE" dirty="0"/>
              <a:t>Alexander </a:t>
            </a:r>
            <a:r>
              <a:rPr lang="de-DE" dirty="0" err="1"/>
              <a:t>Kröker</a:t>
            </a:r>
            <a:r>
              <a:rPr lang="de-DE" dirty="0"/>
              <a:t> , Tobias Fleming</a:t>
            </a:r>
          </a:p>
        </p:txBody>
      </p:sp>
    </p:spTree>
    <p:extLst>
      <p:ext uri="{BB962C8B-B14F-4D97-AF65-F5344CB8AC3E}">
        <p14:creationId xmlns:p14="http://schemas.microsoft.com/office/powerpoint/2010/main" val="3048582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61A5A34-6B3A-4256-A481-E875A48ADCF8}"/>
              </a:ext>
            </a:extLst>
          </p:cNvPr>
          <p:cNvSpPr txBox="1"/>
          <p:nvPr/>
        </p:nvSpPr>
        <p:spPr>
          <a:xfrm>
            <a:off x="375388" y="791238"/>
            <a:ext cx="84563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None/>
            </a:pPr>
            <a:r>
              <a:rPr lang="de-DE" sz="2400" b="1" dirty="0" err="1"/>
              <a:t>Everything</a:t>
            </a:r>
            <a:r>
              <a:rPr lang="de-DE" sz="2400" b="1" dirty="0"/>
              <a:t> </a:t>
            </a:r>
            <a:r>
              <a:rPr lang="de-DE" sz="2400" b="1" dirty="0" err="1"/>
              <a:t>starts</a:t>
            </a:r>
            <a:r>
              <a:rPr lang="de-DE" sz="2400" b="1" dirty="0"/>
              <a:t> </a:t>
            </a:r>
            <a:r>
              <a:rPr lang="de-DE" sz="2400" b="1" dirty="0" err="1"/>
              <a:t>with</a:t>
            </a:r>
            <a:r>
              <a:rPr lang="de-DE" sz="2400" b="1" dirty="0"/>
              <a:t> an </a:t>
            </a:r>
            <a:r>
              <a:rPr lang="de-DE" sz="2400" b="1" dirty="0" err="1"/>
              <a:t>Idea</a:t>
            </a:r>
            <a:endParaRPr lang="de-DE" sz="2400" b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9D1DED2-81BF-464E-8ACF-78D9E23150F9}"/>
              </a:ext>
            </a:extLst>
          </p:cNvPr>
          <p:cNvSpPr txBox="1"/>
          <p:nvPr/>
        </p:nvSpPr>
        <p:spPr>
          <a:xfrm>
            <a:off x="375387" y="1745090"/>
            <a:ext cx="87090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Creating</a:t>
            </a:r>
            <a:r>
              <a:rPr lang="de-DE" dirty="0"/>
              <a:t> an App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students</a:t>
            </a:r>
            <a:r>
              <a:rPr lang="de-DE" dirty="0"/>
              <a:t> </a:t>
            </a:r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easier</a:t>
            </a:r>
            <a:r>
              <a:rPr lang="de-DE" dirty="0"/>
              <a:t> at </a:t>
            </a:r>
            <a:r>
              <a:rPr lang="de-DE" dirty="0" err="1"/>
              <a:t>university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idea</a:t>
            </a:r>
            <a:r>
              <a:rPr lang="de-DE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Students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tags at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office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university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scanning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relevant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gets</a:t>
            </a:r>
            <a:r>
              <a:rPr lang="de-DE" dirty="0"/>
              <a:t> </a:t>
            </a:r>
            <a:r>
              <a:rPr lang="de-DE" dirty="0" err="1"/>
              <a:t>collected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univis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User </a:t>
            </a:r>
            <a:r>
              <a:rPr lang="de-DE" dirty="0" err="1"/>
              <a:t>gets</a:t>
            </a:r>
            <a:r>
              <a:rPr lang="de-DE" dirty="0"/>
              <a:t> </a:t>
            </a:r>
            <a:r>
              <a:rPr lang="de-DE" dirty="0" err="1"/>
              <a:t>displayed</a:t>
            </a:r>
            <a:r>
              <a:rPr lang="de-DE" dirty="0"/>
              <a:t> </a:t>
            </a:r>
            <a:r>
              <a:rPr lang="de-DE" dirty="0" err="1"/>
              <a:t>employee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like </a:t>
            </a:r>
            <a:r>
              <a:rPr lang="de-DE" dirty="0" err="1"/>
              <a:t>department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, </a:t>
            </a:r>
            <a:r>
              <a:rPr lang="de-DE" dirty="0" err="1"/>
              <a:t>lectures</a:t>
            </a:r>
            <a:r>
              <a:rPr lang="de-DE" dirty="0"/>
              <a:t> and </a:t>
            </a:r>
            <a:r>
              <a:rPr lang="de-DE" dirty="0" err="1"/>
              <a:t>coworkers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Design 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understand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App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mobile </a:t>
            </a:r>
            <a:r>
              <a:rPr lang="de-DE" dirty="0" err="1"/>
              <a:t>first</a:t>
            </a:r>
            <a:r>
              <a:rPr lang="de-DE" dirty="0"/>
              <a:t> and </a:t>
            </a:r>
            <a:r>
              <a:rPr lang="de-DE" dirty="0" err="1"/>
              <a:t>work</a:t>
            </a:r>
            <a:r>
              <a:rPr lang="de-DE" dirty="0"/>
              <a:t> in </a:t>
            </a:r>
            <a:r>
              <a:rPr lang="de-DE" dirty="0" err="1"/>
              <a:t>browser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Short </a:t>
            </a:r>
            <a:r>
              <a:rPr lang="de-DE" dirty="0" err="1"/>
              <a:t>loading</a:t>
            </a:r>
            <a:r>
              <a:rPr lang="de-DE" dirty="0"/>
              <a:t> </a:t>
            </a:r>
            <a:r>
              <a:rPr lang="de-DE" dirty="0" err="1"/>
              <a:t>times</a:t>
            </a:r>
            <a:r>
              <a:rPr lang="de-DE" dirty="0"/>
              <a:t>, high </a:t>
            </a:r>
            <a:r>
              <a:rPr lang="de-DE" dirty="0" err="1"/>
              <a:t>performance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Reliable </a:t>
            </a:r>
            <a:r>
              <a:rPr lang="de-DE" dirty="0" err="1"/>
              <a:t>character</a:t>
            </a:r>
            <a:r>
              <a:rPr lang="de-DE" dirty="0"/>
              <a:t> </a:t>
            </a:r>
            <a:r>
              <a:rPr lang="de-DE" dirty="0" err="1"/>
              <a:t>recognition</a:t>
            </a:r>
            <a:endParaRPr lang="de-DE" dirty="0"/>
          </a:p>
        </p:txBody>
      </p:sp>
      <p:sp>
        <p:nvSpPr>
          <p:cNvPr id="10" name="Datumsplatzhalter 2">
            <a:extLst>
              <a:ext uri="{FF2B5EF4-FFF2-40B4-BE49-F238E27FC236}">
                <a16:creationId xmlns:a16="http://schemas.microsoft.com/office/drawing/2014/main" id="{79822587-23D6-4435-9521-C8B07A3C29D1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809840" y="6627600"/>
            <a:ext cx="1080000" cy="192000"/>
          </a:xfrm>
        </p:spPr>
        <p:txBody>
          <a:bodyPr/>
          <a:lstStyle/>
          <a:p>
            <a:fld id="{44643B27-0F35-4AC5-A9AD-B13FDAF53AE8}" type="datetime1">
              <a:rPr lang="de-DE" smtClean="0"/>
              <a:pPr/>
              <a:t>18.09.22</a:t>
            </a:fld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D16A64E-DF03-7DC8-CB13-4C6C762EF778}"/>
              </a:ext>
            </a:extLst>
          </p:cNvPr>
          <p:cNvSpPr txBox="1"/>
          <p:nvPr/>
        </p:nvSpPr>
        <p:spPr>
          <a:xfrm>
            <a:off x="375387" y="1191220"/>
            <a:ext cx="845636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None/>
            </a:pPr>
            <a:r>
              <a:rPr lang="de-DE" sz="1600" b="1" dirty="0">
                <a:solidFill>
                  <a:srgbClr val="FF0000"/>
                </a:solidFill>
              </a:rPr>
              <a:t>OCR </a:t>
            </a:r>
            <a:r>
              <a:rPr lang="de-DE" sz="1600" b="1" dirty="0" err="1">
                <a:solidFill>
                  <a:srgbClr val="FF0000"/>
                </a:solidFill>
              </a:rPr>
              <a:t>Application</a:t>
            </a:r>
            <a:endParaRPr lang="de-DE" sz="1600" b="1" dirty="0">
              <a:solidFill>
                <a:srgbClr val="FF0000"/>
              </a:solidFill>
            </a:endParaRP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02EF26F-27AB-E57D-A5F1-3FB225E621C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96448" y="6660104"/>
            <a:ext cx="6120000" cy="192468"/>
          </a:xfrm>
        </p:spPr>
        <p:txBody>
          <a:bodyPr/>
          <a:lstStyle/>
          <a:p>
            <a:r>
              <a:rPr lang="de-DE" dirty="0"/>
              <a:t>Alexander </a:t>
            </a:r>
            <a:r>
              <a:rPr lang="de-DE" dirty="0" err="1"/>
              <a:t>Kröker</a:t>
            </a:r>
            <a:r>
              <a:rPr lang="de-DE" dirty="0"/>
              <a:t> , Tobias Fleming</a:t>
            </a:r>
          </a:p>
        </p:txBody>
      </p:sp>
    </p:spTree>
    <p:extLst>
      <p:ext uri="{BB962C8B-B14F-4D97-AF65-F5344CB8AC3E}">
        <p14:creationId xmlns:p14="http://schemas.microsoft.com/office/powerpoint/2010/main" val="3913171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61A5A34-6B3A-4256-A481-E875A48ADCF8}"/>
              </a:ext>
            </a:extLst>
          </p:cNvPr>
          <p:cNvSpPr txBox="1"/>
          <p:nvPr/>
        </p:nvSpPr>
        <p:spPr>
          <a:xfrm>
            <a:off x="375388" y="791238"/>
            <a:ext cx="84563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None/>
            </a:pPr>
            <a:r>
              <a:rPr lang="de-DE" sz="2400" b="1" dirty="0"/>
              <a:t>Target </a:t>
            </a:r>
            <a:r>
              <a:rPr lang="de-DE" sz="2400" b="1" dirty="0" err="1"/>
              <a:t>agreement</a:t>
            </a:r>
            <a:endParaRPr lang="de-DE" sz="2400" b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9D1DED2-81BF-464E-8ACF-78D9E23150F9}"/>
              </a:ext>
            </a:extLst>
          </p:cNvPr>
          <p:cNvSpPr txBox="1"/>
          <p:nvPr/>
        </p:nvSpPr>
        <p:spPr>
          <a:xfrm>
            <a:off x="375387" y="1745090"/>
            <a:ext cx="87090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As a </a:t>
            </a:r>
            <a:r>
              <a:rPr lang="de-DE" dirty="0" err="1"/>
              <a:t>user</a:t>
            </a:r>
            <a:r>
              <a:rPr lang="de-DE" dirty="0"/>
              <a:t>, I </a:t>
            </a:r>
            <a:r>
              <a:rPr lang="de-DE" dirty="0" err="1"/>
              <a:t>would</a:t>
            </a:r>
            <a:r>
              <a:rPr lang="de-DE" dirty="0"/>
              <a:t> like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all </a:t>
            </a:r>
            <a:r>
              <a:rPr lang="de-DE" dirty="0" err="1"/>
              <a:t>personnel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</a:t>
            </a:r>
            <a:r>
              <a:rPr lang="de-DE" dirty="0" err="1"/>
              <a:t>UnivIS</a:t>
            </a:r>
            <a:r>
              <a:rPr lang="de-DE" dirty="0"/>
              <a:t> </a:t>
            </a:r>
            <a:r>
              <a:rPr lang="de-DE" dirty="0" err="1"/>
              <a:t>displayed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WiSo</a:t>
            </a:r>
            <a:r>
              <a:rPr lang="de-DE" dirty="0"/>
              <a:t> </a:t>
            </a:r>
            <a:r>
              <a:rPr lang="de-DE" dirty="0" err="1"/>
              <a:t>employee's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so I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exactly</a:t>
            </a:r>
            <a:r>
              <a:rPr lang="de-DE" dirty="0"/>
              <a:t>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As a </a:t>
            </a:r>
            <a:r>
              <a:rPr lang="de-DE" dirty="0" err="1"/>
              <a:t>user</a:t>
            </a:r>
            <a:r>
              <a:rPr lang="de-DE" dirty="0"/>
              <a:t>, I </a:t>
            </a:r>
            <a:r>
              <a:rPr lang="de-DE" dirty="0" err="1"/>
              <a:t>would</a:t>
            </a:r>
            <a:r>
              <a:rPr lang="de-DE" dirty="0"/>
              <a:t> like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retrieve</a:t>
            </a:r>
            <a:r>
              <a:rPr lang="de-DE" dirty="0"/>
              <a:t> additional </a:t>
            </a:r>
            <a:r>
              <a:rPr lang="de-DE" dirty="0" err="1"/>
              <a:t>chair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staff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so </a:t>
            </a:r>
            <a:r>
              <a:rPr lang="de-DE" dirty="0" err="1"/>
              <a:t>that</a:t>
            </a:r>
            <a:r>
              <a:rPr lang="de-DE" dirty="0"/>
              <a:t> I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categorize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staff</a:t>
            </a:r>
            <a:r>
              <a:rPr lang="de-DE" dirty="0"/>
              <a:t> </a:t>
            </a:r>
            <a:r>
              <a:rPr lang="de-DE" dirty="0" err="1"/>
              <a:t>member</a:t>
            </a:r>
            <a:r>
              <a:rPr lang="de-DE" dirty="0"/>
              <a:t>. Chair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includes</a:t>
            </a:r>
            <a:r>
              <a:rPr lang="de-DE" dirty="0"/>
              <a:t> </a:t>
            </a:r>
            <a:r>
              <a:rPr lang="de-DE" dirty="0" err="1"/>
              <a:t>chair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, </a:t>
            </a:r>
            <a:r>
              <a:rPr lang="de-DE" dirty="0" err="1"/>
              <a:t>chair</a:t>
            </a:r>
            <a:r>
              <a:rPr lang="de-DE" dirty="0"/>
              <a:t> holder,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chair</a:t>
            </a:r>
            <a:r>
              <a:rPr lang="de-DE" dirty="0"/>
              <a:t> </a:t>
            </a:r>
            <a:r>
              <a:rPr lang="de-DE" dirty="0" err="1"/>
              <a:t>staff</a:t>
            </a:r>
            <a:r>
              <a:rPr lang="de-DE" dirty="0"/>
              <a:t>, and </a:t>
            </a:r>
            <a:r>
              <a:rPr lang="de-DE" dirty="0" err="1"/>
              <a:t>courses</a:t>
            </a:r>
            <a:r>
              <a:rPr lang="de-DE" dirty="0"/>
              <a:t> </a:t>
            </a:r>
            <a:r>
              <a:rPr lang="de-DE" dirty="0" err="1"/>
              <a:t>offered</a:t>
            </a:r>
            <a:r>
              <a:rPr lang="de-DE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As a </a:t>
            </a:r>
            <a:r>
              <a:rPr lang="de-DE" dirty="0" err="1"/>
              <a:t>user</a:t>
            </a:r>
            <a:r>
              <a:rPr lang="de-DE" dirty="0"/>
              <a:t>, I </a:t>
            </a:r>
            <a:r>
              <a:rPr lang="de-DE" dirty="0" err="1"/>
              <a:t>would</a:t>
            </a:r>
            <a:r>
              <a:rPr lang="de-DE" dirty="0"/>
              <a:t> like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retrieve</a:t>
            </a:r>
            <a:r>
              <a:rPr lang="de-DE" dirty="0"/>
              <a:t> a </a:t>
            </a:r>
            <a:r>
              <a:rPr lang="de-DE" dirty="0" err="1"/>
              <a:t>filterable</a:t>
            </a:r>
            <a:r>
              <a:rPr lang="de-DE" dirty="0"/>
              <a:t> </a:t>
            </a:r>
            <a:r>
              <a:rPr lang="de-DE" dirty="0" err="1"/>
              <a:t>list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WiSo</a:t>
            </a:r>
            <a:r>
              <a:rPr lang="de-DE" dirty="0"/>
              <a:t> </a:t>
            </a:r>
            <a:r>
              <a:rPr lang="de-DE" dirty="0" err="1"/>
              <a:t>employees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I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select</a:t>
            </a:r>
            <a:r>
              <a:rPr lang="de-DE" dirty="0"/>
              <a:t> individual </a:t>
            </a:r>
            <a:r>
              <a:rPr lang="de-DE" dirty="0" err="1"/>
              <a:t>employees</a:t>
            </a:r>
            <a:r>
              <a:rPr lang="de-DE" dirty="0"/>
              <a:t> so I </a:t>
            </a:r>
            <a:r>
              <a:rPr lang="de-DE" dirty="0" err="1"/>
              <a:t>don't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type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As a </a:t>
            </a:r>
            <a:r>
              <a:rPr lang="de-DE" dirty="0" err="1"/>
              <a:t>user</a:t>
            </a:r>
            <a:r>
              <a:rPr lang="de-DE" dirty="0"/>
              <a:t>, I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OCR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names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office</a:t>
            </a:r>
            <a:r>
              <a:rPr lang="de-DE" dirty="0"/>
              <a:t> </a:t>
            </a:r>
            <a:r>
              <a:rPr lang="de-DE" dirty="0" err="1"/>
              <a:t>nameplates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directly</a:t>
            </a:r>
            <a:r>
              <a:rPr lang="de-DE" dirty="0"/>
              <a:t> </a:t>
            </a:r>
            <a:r>
              <a:rPr lang="de-DE" dirty="0" err="1"/>
              <a:t>retrieve</a:t>
            </a:r>
            <a:r>
              <a:rPr lang="de-DE" dirty="0"/>
              <a:t> </a:t>
            </a:r>
            <a:r>
              <a:rPr lang="de-DE" dirty="0" err="1"/>
              <a:t>UnivIS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.</a:t>
            </a:r>
          </a:p>
        </p:txBody>
      </p:sp>
      <p:sp>
        <p:nvSpPr>
          <p:cNvPr id="10" name="Datumsplatzhalter 2">
            <a:extLst>
              <a:ext uri="{FF2B5EF4-FFF2-40B4-BE49-F238E27FC236}">
                <a16:creationId xmlns:a16="http://schemas.microsoft.com/office/drawing/2014/main" id="{79822587-23D6-4435-9521-C8B07A3C29D1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809840" y="6627600"/>
            <a:ext cx="1080000" cy="192000"/>
          </a:xfrm>
        </p:spPr>
        <p:txBody>
          <a:bodyPr/>
          <a:lstStyle/>
          <a:p>
            <a:fld id="{44643B27-0F35-4AC5-A9AD-B13FDAF53AE8}" type="datetime1">
              <a:rPr lang="de-DE" smtClean="0"/>
              <a:pPr/>
              <a:t>18.09.22</a:t>
            </a:fld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D16A64E-DF03-7DC8-CB13-4C6C762EF778}"/>
              </a:ext>
            </a:extLst>
          </p:cNvPr>
          <p:cNvSpPr txBox="1"/>
          <p:nvPr/>
        </p:nvSpPr>
        <p:spPr>
          <a:xfrm>
            <a:off x="375387" y="1191220"/>
            <a:ext cx="845636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None/>
            </a:pPr>
            <a:r>
              <a:rPr lang="de-DE" sz="1600" b="1" dirty="0">
                <a:solidFill>
                  <a:srgbClr val="FF0000"/>
                </a:solidFill>
              </a:rPr>
              <a:t>OCR </a:t>
            </a:r>
            <a:r>
              <a:rPr lang="de-DE" sz="1600" b="1" dirty="0" err="1">
                <a:solidFill>
                  <a:srgbClr val="FF0000"/>
                </a:solidFill>
              </a:rPr>
              <a:t>Application</a:t>
            </a:r>
            <a:endParaRPr lang="de-DE" sz="1600" b="1" dirty="0">
              <a:solidFill>
                <a:srgbClr val="FF0000"/>
              </a:solidFill>
            </a:endParaRPr>
          </a:p>
        </p:txBody>
      </p:sp>
      <p:sp>
        <p:nvSpPr>
          <p:cNvPr id="8" name="Fußzeilenplatzhalter 6">
            <a:extLst>
              <a:ext uri="{FF2B5EF4-FFF2-40B4-BE49-F238E27FC236}">
                <a16:creationId xmlns:a16="http://schemas.microsoft.com/office/drawing/2014/main" id="{E3EE5390-0BCF-1253-D2DC-189712FF87E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96448" y="6660104"/>
            <a:ext cx="6120000" cy="192468"/>
          </a:xfrm>
        </p:spPr>
        <p:txBody>
          <a:bodyPr/>
          <a:lstStyle/>
          <a:p>
            <a:r>
              <a:rPr lang="de-DE" dirty="0"/>
              <a:t>Alexander </a:t>
            </a:r>
            <a:r>
              <a:rPr lang="de-DE" dirty="0" err="1"/>
              <a:t>Kröker</a:t>
            </a:r>
            <a:r>
              <a:rPr lang="de-DE" dirty="0"/>
              <a:t> , Tobias Fleming</a:t>
            </a:r>
          </a:p>
        </p:txBody>
      </p:sp>
    </p:spTree>
    <p:extLst>
      <p:ext uri="{BB962C8B-B14F-4D97-AF65-F5344CB8AC3E}">
        <p14:creationId xmlns:p14="http://schemas.microsoft.com/office/powerpoint/2010/main" val="1506082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61A5A34-6B3A-4256-A481-E875A48ADCF8}"/>
              </a:ext>
            </a:extLst>
          </p:cNvPr>
          <p:cNvSpPr txBox="1"/>
          <p:nvPr/>
        </p:nvSpPr>
        <p:spPr>
          <a:xfrm>
            <a:off x="375388" y="791238"/>
            <a:ext cx="84563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None/>
            </a:pPr>
            <a:r>
              <a:rPr lang="de-DE" sz="2400" b="1" dirty="0"/>
              <a:t>Demonstration</a:t>
            </a:r>
          </a:p>
        </p:txBody>
      </p:sp>
      <p:sp>
        <p:nvSpPr>
          <p:cNvPr id="10" name="Datumsplatzhalter 2">
            <a:extLst>
              <a:ext uri="{FF2B5EF4-FFF2-40B4-BE49-F238E27FC236}">
                <a16:creationId xmlns:a16="http://schemas.microsoft.com/office/drawing/2014/main" id="{79822587-23D6-4435-9521-C8B07A3C29D1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809840" y="6627600"/>
            <a:ext cx="1080000" cy="192000"/>
          </a:xfrm>
        </p:spPr>
        <p:txBody>
          <a:bodyPr/>
          <a:lstStyle/>
          <a:p>
            <a:fld id="{44643B27-0F35-4AC5-A9AD-B13FDAF53AE8}" type="datetime1">
              <a:rPr lang="de-DE" smtClean="0"/>
              <a:pPr/>
              <a:t>18.09.22</a:t>
            </a:fld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D16A64E-DF03-7DC8-CB13-4C6C762EF778}"/>
              </a:ext>
            </a:extLst>
          </p:cNvPr>
          <p:cNvSpPr txBox="1"/>
          <p:nvPr/>
        </p:nvSpPr>
        <p:spPr>
          <a:xfrm>
            <a:off x="375387" y="1191220"/>
            <a:ext cx="845636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None/>
            </a:pPr>
            <a:r>
              <a:rPr lang="de-DE" sz="1600" b="1" dirty="0">
                <a:solidFill>
                  <a:srgbClr val="FF0000"/>
                </a:solidFill>
              </a:rPr>
              <a:t>OCR </a:t>
            </a:r>
            <a:r>
              <a:rPr lang="de-DE" sz="1600" b="1" dirty="0" err="1">
                <a:solidFill>
                  <a:srgbClr val="FF0000"/>
                </a:solidFill>
              </a:rPr>
              <a:t>Application</a:t>
            </a:r>
            <a:endParaRPr lang="de-DE" sz="1600" b="1" dirty="0">
              <a:solidFill>
                <a:srgbClr val="FF0000"/>
              </a:solidFill>
            </a:endParaRPr>
          </a:p>
        </p:txBody>
      </p:sp>
      <p:sp>
        <p:nvSpPr>
          <p:cNvPr id="5" name="Fußzeilenplatzhalter 6">
            <a:extLst>
              <a:ext uri="{FF2B5EF4-FFF2-40B4-BE49-F238E27FC236}">
                <a16:creationId xmlns:a16="http://schemas.microsoft.com/office/drawing/2014/main" id="{F96BF1D6-EB55-EBEC-144C-1ADE7597C35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96448" y="6660104"/>
            <a:ext cx="6120000" cy="192468"/>
          </a:xfrm>
        </p:spPr>
        <p:txBody>
          <a:bodyPr/>
          <a:lstStyle/>
          <a:p>
            <a:r>
              <a:rPr lang="de-DE" dirty="0"/>
              <a:t>Alexander </a:t>
            </a:r>
            <a:r>
              <a:rPr lang="de-DE" dirty="0" err="1"/>
              <a:t>Kröker</a:t>
            </a:r>
            <a:r>
              <a:rPr lang="de-DE" dirty="0"/>
              <a:t> , Tobias Fleming</a:t>
            </a:r>
          </a:p>
        </p:txBody>
      </p:sp>
    </p:spTree>
    <p:extLst>
      <p:ext uri="{BB962C8B-B14F-4D97-AF65-F5344CB8AC3E}">
        <p14:creationId xmlns:p14="http://schemas.microsoft.com/office/powerpoint/2010/main" val="2459816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61A5A34-6B3A-4256-A481-E875A48ADCF8}"/>
              </a:ext>
            </a:extLst>
          </p:cNvPr>
          <p:cNvSpPr txBox="1"/>
          <p:nvPr/>
        </p:nvSpPr>
        <p:spPr>
          <a:xfrm>
            <a:off x="375388" y="791238"/>
            <a:ext cx="84563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None/>
            </a:pPr>
            <a:r>
              <a:rPr lang="de-DE" sz="2400" b="1" dirty="0"/>
              <a:t>Journey and </a:t>
            </a:r>
            <a:r>
              <a:rPr lang="de-DE" sz="2400" b="1" dirty="0" err="1"/>
              <a:t>Difficulties</a:t>
            </a:r>
            <a:endParaRPr lang="de-DE" sz="2400" b="1" dirty="0"/>
          </a:p>
        </p:txBody>
      </p:sp>
      <p:sp>
        <p:nvSpPr>
          <p:cNvPr id="10" name="Datumsplatzhalter 2">
            <a:extLst>
              <a:ext uri="{FF2B5EF4-FFF2-40B4-BE49-F238E27FC236}">
                <a16:creationId xmlns:a16="http://schemas.microsoft.com/office/drawing/2014/main" id="{79822587-23D6-4435-9521-C8B07A3C29D1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809840" y="6627600"/>
            <a:ext cx="1080000" cy="192000"/>
          </a:xfrm>
        </p:spPr>
        <p:txBody>
          <a:bodyPr/>
          <a:lstStyle/>
          <a:p>
            <a:fld id="{44643B27-0F35-4AC5-A9AD-B13FDAF53AE8}" type="datetime1">
              <a:rPr lang="de-DE" smtClean="0"/>
              <a:pPr/>
              <a:t>18.09.22</a:t>
            </a:fld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D16A64E-DF03-7DC8-CB13-4C6C762EF778}"/>
              </a:ext>
            </a:extLst>
          </p:cNvPr>
          <p:cNvSpPr txBox="1"/>
          <p:nvPr/>
        </p:nvSpPr>
        <p:spPr>
          <a:xfrm>
            <a:off x="375387" y="1191220"/>
            <a:ext cx="845636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None/>
            </a:pPr>
            <a:r>
              <a:rPr lang="de-DE" sz="1600" b="1" dirty="0">
                <a:solidFill>
                  <a:srgbClr val="FF0000"/>
                </a:solidFill>
              </a:rPr>
              <a:t>OCR </a:t>
            </a:r>
            <a:r>
              <a:rPr lang="de-DE" sz="1600" b="1" dirty="0" err="1">
                <a:solidFill>
                  <a:srgbClr val="FF0000"/>
                </a:solidFill>
              </a:rPr>
              <a:t>Application</a:t>
            </a:r>
            <a:endParaRPr lang="de-DE" sz="1600" b="1" dirty="0">
              <a:solidFill>
                <a:srgbClr val="FF0000"/>
              </a:solidFill>
            </a:endParaRPr>
          </a:p>
        </p:txBody>
      </p:sp>
      <p:sp>
        <p:nvSpPr>
          <p:cNvPr id="3" name="Fußzeilenplatzhalter 6">
            <a:extLst>
              <a:ext uri="{FF2B5EF4-FFF2-40B4-BE49-F238E27FC236}">
                <a16:creationId xmlns:a16="http://schemas.microsoft.com/office/drawing/2014/main" id="{A636296E-B7C8-E33F-E2B5-6F686630B5E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96448" y="6660104"/>
            <a:ext cx="6120000" cy="192468"/>
          </a:xfrm>
        </p:spPr>
        <p:txBody>
          <a:bodyPr/>
          <a:lstStyle/>
          <a:p>
            <a:r>
              <a:rPr lang="de-DE" dirty="0"/>
              <a:t>Alexander </a:t>
            </a:r>
            <a:r>
              <a:rPr lang="de-DE" dirty="0" err="1"/>
              <a:t>Kröker</a:t>
            </a:r>
            <a:r>
              <a:rPr lang="de-DE" dirty="0"/>
              <a:t> , Tobias Fleming</a:t>
            </a:r>
          </a:p>
        </p:txBody>
      </p:sp>
    </p:spTree>
    <p:extLst>
      <p:ext uri="{BB962C8B-B14F-4D97-AF65-F5344CB8AC3E}">
        <p14:creationId xmlns:p14="http://schemas.microsoft.com/office/powerpoint/2010/main" val="1635929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396000" y="1397001"/>
            <a:ext cx="8568000" cy="528000"/>
          </a:xfrm>
        </p:spPr>
        <p:txBody>
          <a:bodyPr>
            <a:normAutofit fontScale="90000"/>
          </a:bodyPr>
          <a:lstStyle/>
          <a:p>
            <a:r>
              <a:rPr lang="de-DE" sz="2000" b="1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Practical</a:t>
            </a:r>
            <a:r>
              <a:rPr lang="de-DE" sz="20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Seminar / Hot Topics in Web Technologies and </a:t>
            </a:r>
            <a:r>
              <a:rPr lang="de-DE" sz="2000" b="1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20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Internet </a:t>
            </a:r>
            <a:r>
              <a:rPr lang="de-DE" sz="2000" b="1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20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Things</a:t>
            </a:r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395999" y="1987200"/>
            <a:ext cx="8568000" cy="621627"/>
          </a:xfrm>
        </p:spPr>
        <p:txBody>
          <a:bodyPr/>
          <a:lstStyle/>
          <a:p>
            <a:r>
              <a:rPr lang="de-DE" dirty="0"/>
              <a:t>IoT-Lab-AR </a:t>
            </a:r>
            <a:r>
              <a:rPr lang="de-DE" dirty="0" err="1"/>
              <a:t>Application</a:t>
            </a: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EBC6C15-5CF7-055D-15D7-19C5653A40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000" l="429" r="99429">
                        <a14:foregroundMark x1="13286" y1="10857" x2="4286" y2="53286"/>
                        <a14:foregroundMark x1="4286" y1="53286" x2="10143" y2="77429"/>
                        <a14:foregroundMark x1="10143" y1="77429" x2="17286" y2="87857"/>
                        <a14:foregroundMark x1="17286" y1="87857" x2="24286" y2="74429"/>
                        <a14:foregroundMark x1="24286" y1="74429" x2="18286" y2="44571"/>
                        <a14:foregroundMark x1="18286" y1="44571" x2="18714" y2="20714"/>
                        <a14:foregroundMark x1="18714" y1="20714" x2="17143" y2="17857"/>
                        <a14:foregroundMark x1="17571" y1="5286" x2="9143" y2="25857"/>
                        <a14:foregroundMark x1="9143" y1="25857" x2="4571" y2="51571"/>
                        <a14:foregroundMark x1="4571" y1="51571" x2="7143" y2="63857"/>
                        <a14:foregroundMark x1="7143" y1="63857" x2="16000" y2="74571"/>
                        <a14:foregroundMark x1="16000" y1="74571" x2="20714" y2="77143"/>
                        <a14:foregroundMark x1="83714" y1="15857" x2="96143" y2="82714"/>
                        <a14:foregroundMark x1="87714" y1="5143" x2="93857" y2="30571"/>
                        <a14:foregroundMark x1="80286" y1="6000" x2="89857" y2="7571"/>
                        <a14:foregroundMark x1="73571" y1="1714" x2="85286" y2="2857"/>
                        <a14:foregroundMark x1="85286" y1="2857" x2="89286" y2="2857"/>
                        <a14:foregroundMark x1="83571" y1="1143" x2="83571" y2="1143"/>
                        <a14:foregroundMark x1="94000" y1="2571" x2="96571" y2="38571"/>
                        <a14:foregroundMark x1="96143" y1="36571" x2="96143" y2="78571"/>
                        <a14:foregroundMark x1="95857" y1="78857" x2="86000" y2="97429"/>
                        <a14:foregroundMark x1="83571" y1="93143" x2="72286" y2="58000"/>
                        <a14:foregroundMark x1="72286" y1="58000" x2="72429" y2="42857"/>
                        <a14:foregroundMark x1="76714" y1="23857" x2="83429" y2="67143"/>
                        <a14:foregroundMark x1="83429" y1="67143" x2="83429" y2="67143"/>
                        <a14:foregroundMark x1="13286" y1="10429" x2="4857" y2="33571"/>
                        <a14:foregroundMark x1="4857" y1="33571" x2="4429" y2="37429"/>
                        <a14:foregroundMark x1="12000" y1="50286" x2="13571" y2="81000"/>
                        <a14:foregroundMark x1="13571" y1="81000" x2="13571" y2="81000"/>
                        <a14:foregroundMark x1="13286" y1="85286" x2="11714" y2="95857"/>
                        <a14:foregroundMark x1="11714" y1="95857" x2="11714" y2="95857"/>
                        <a14:foregroundMark x1="9000" y1="95429" x2="6714" y2="58286"/>
                        <a14:foregroundMark x1="6714" y1="58286" x2="10000" y2="43286"/>
                        <a14:foregroundMark x1="22143" y1="9571" x2="22286" y2="57286"/>
                        <a14:foregroundMark x1="22571" y1="62714" x2="20429" y2="84143"/>
                        <a14:foregroundMark x1="20143" y1="89571" x2="23714" y2="97286"/>
                        <a14:foregroundMark x1="22286" y1="97429" x2="11429" y2="92429"/>
                        <a14:foregroundMark x1="11429" y1="92429" x2="5429" y2="82286"/>
                        <a14:foregroundMark x1="714" y1="60571" x2="571" y2="18286"/>
                        <a14:foregroundMark x1="1714" y1="2143" x2="1714" y2="2143"/>
                        <a14:foregroundMark x1="13143" y1="7000" x2="17000" y2="17571"/>
                        <a14:foregroundMark x1="17000" y1="17571" x2="22143" y2="21286"/>
                        <a14:foregroundMark x1="22286" y1="5429" x2="10143" y2="4571"/>
                        <a14:foregroundMark x1="10143" y1="4571" x2="8000" y2="5143"/>
                        <a14:foregroundMark x1="2143" y1="5857" x2="18286" y2="21000"/>
                        <a14:foregroundMark x1="79143" y1="94429" x2="79000" y2="80000"/>
                        <a14:foregroundMark x1="77286" y1="79714" x2="79857" y2="99000"/>
                        <a14:foregroundMark x1="89714" y1="99429" x2="99571" y2="91714"/>
                        <a14:foregroundMark x1="99571" y1="91714" x2="99714" y2="91571"/>
                        <a14:foregroundMark x1="36429" y1="1000" x2="42714" y2="143"/>
                        <a14:foregroundMark x1="51000" y1="1000" x2="64857" y2="1143"/>
                        <a14:foregroundMark x1="64857" y1="1143" x2="71714" y2="0"/>
                      </a14:backgroundRemoval>
                    </a14:imgEffect>
                  </a14:imgLayer>
                </a14:imgProps>
              </a:ext>
            </a:extLst>
          </a:blip>
          <a:srcRect l="27341" t="857" r="26646" b="3441"/>
          <a:stretch/>
        </p:blipFill>
        <p:spPr>
          <a:xfrm>
            <a:off x="3836859" y="2844081"/>
            <a:ext cx="1686281" cy="3507318"/>
          </a:xfrm>
          <a:prstGeom prst="rect">
            <a:avLst/>
          </a:prstGeom>
          <a:ln>
            <a:noFill/>
          </a:ln>
        </p:spPr>
      </p:pic>
      <p:pic>
        <p:nvPicPr>
          <p:cNvPr id="3" name="Grafik 2" descr="Ein Bild, das Text, drinnen, Boden, Schreibtisch enthält.&#10;&#10;Automatisch generierte Beschreibung">
            <a:extLst>
              <a:ext uri="{FF2B5EF4-FFF2-40B4-BE49-F238E27FC236}">
                <a16:creationId xmlns:a16="http://schemas.microsoft.com/office/drawing/2014/main" id="{AB2B5F03-BC3D-18C5-BBD8-F6F850B9C6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990" y="3053651"/>
            <a:ext cx="1518017" cy="317193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8E38E3A-728A-5E66-BB43-C607BD6790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326" y="2702149"/>
            <a:ext cx="2200988" cy="219646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BB52199-7D90-C299-8B0E-C6EC42B0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10" y="3571649"/>
            <a:ext cx="1429892" cy="265393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6387526-091A-AE2B-2D0A-95738AC731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179" y="2683247"/>
            <a:ext cx="1530514" cy="279258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C1D0F9F-32E5-9954-06A7-9799A475EE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508" y="4756113"/>
            <a:ext cx="1686281" cy="146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35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61A5A34-6B3A-4256-A481-E875A48ADCF8}"/>
              </a:ext>
            </a:extLst>
          </p:cNvPr>
          <p:cNvSpPr txBox="1"/>
          <p:nvPr/>
        </p:nvSpPr>
        <p:spPr>
          <a:xfrm>
            <a:off x="375388" y="791238"/>
            <a:ext cx="84563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None/>
            </a:pPr>
            <a:r>
              <a:rPr lang="de-DE" sz="2400" b="1" dirty="0" err="1"/>
              <a:t>Idea</a:t>
            </a:r>
            <a:endParaRPr lang="de-DE" sz="2400" b="1" dirty="0"/>
          </a:p>
        </p:txBody>
      </p:sp>
      <p:sp>
        <p:nvSpPr>
          <p:cNvPr id="9" name="Fußzeilenplatzhalter 6">
            <a:extLst>
              <a:ext uri="{FF2B5EF4-FFF2-40B4-BE49-F238E27FC236}">
                <a16:creationId xmlns:a16="http://schemas.microsoft.com/office/drawing/2014/main" id="{F7D7267A-CD99-453D-BFAF-B8975826726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96448" y="6660104"/>
            <a:ext cx="6120000" cy="192468"/>
          </a:xfrm>
        </p:spPr>
        <p:txBody>
          <a:bodyPr/>
          <a:lstStyle/>
          <a:p>
            <a:r>
              <a:rPr lang="de-DE" b="1" dirty="0"/>
              <a:t>Amber Hamzic</a:t>
            </a:r>
            <a:r>
              <a:rPr lang="de-DE" dirty="0"/>
              <a:t>, Christian Barth, Tobias Fleming, Alexander </a:t>
            </a:r>
            <a:r>
              <a:rPr lang="de-DE" dirty="0" err="1"/>
              <a:t>Kröker</a:t>
            </a:r>
            <a:endParaRPr lang="de-DE" dirty="0"/>
          </a:p>
        </p:txBody>
      </p:sp>
      <p:sp>
        <p:nvSpPr>
          <p:cNvPr id="10" name="Datumsplatzhalter 2">
            <a:extLst>
              <a:ext uri="{FF2B5EF4-FFF2-40B4-BE49-F238E27FC236}">
                <a16:creationId xmlns:a16="http://schemas.microsoft.com/office/drawing/2014/main" id="{79822587-23D6-4435-9521-C8B07A3C29D1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809840" y="6627600"/>
            <a:ext cx="1080000" cy="192000"/>
          </a:xfrm>
        </p:spPr>
        <p:txBody>
          <a:bodyPr/>
          <a:lstStyle/>
          <a:p>
            <a:fld id="{44643B27-0F35-4AC5-A9AD-B13FDAF53AE8}" type="datetime1">
              <a:rPr lang="de-DE" smtClean="0"/>
              <a:pPr/>
              <a:t>18.09.22</a:t>
            </a:fld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D16A64E-DF03-7DC8-CB13-4C6C762EF778}"/>
              </a:ext>
            </a:extLst>
          </p:cNvPr>
          <p:cNvSpPr txBox="1"/>
          <p:nvPr/>
        </p:nvSpPr>
        <p:spPr>
          <a:xfrm>
            <a:off x="375387" y="1191220"/>
            <a:ext cx="845636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None/>
            </a:pPr>
            <a:r>
              <a:rPr lang="de-DE" sz="1600" b="1" dirty="0">
                <a:solidFill>
                  <a:srgbClr val="FF0000"/>
                </a:solidFill>
              </a:rPr>
              <a:t>IoT-Lab AR </a:t>
            </a:r>
            <a:r>
              <a:rPr lang="de-DE" sz="1600" b="1" dirty="0" err="1">
                <a:solidFill>
                  <a:srgbClr val="FF0000"/>
                </a:solidFill>
              </a:rPr>
              <a:t>Application</a:t>
            </a:r>
            <a:endParaRPr lang="de-DE" sz="1600" b="1" dirty="0">
              <a:solidFill>
                <a:srgbClr val="FF0000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8E864C0-3D3D-0808-4735-77E20B0C0898}"/>
              </a:ext>
            </a:extLst>
          </p:cNvPr>
          <p:cNvSpPr txBox="1"/>
          <p:nvPr/>
        </p:nvSpPr>
        <p:spPr>
          <a:xfrm>
            <a:off x="375387" y="1745090"/>
            <a:ext cx="87090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Creating</a:t>
            </a:r>
            <a:r>
              <a:rPr lang="de-DE" dirty="0"/>
              <a:t> an App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students</a:t>
            </a:r>
            <a:r>
              <a:rPr lang="de-DE" dirty="0"/>
              <a:t> find </a:t>
            </a:r>
            <a:r>
              <a:rPr lang="de-DE" dirty="0" err="1"/>
              <a:t>materials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devices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IoT- Lab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easilty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idea</a:t>
            </a:r>
            <a:r>
              <a:rPr lang="de-DE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Creating</a:t>
            </a:r>
            <a:r>
              <a:rPr lang="de-DE" dirty="0"/>
              <a:t> an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live </a:t>
            </a:r>
            <a:r>
              <a:rPr lang="de-DE" dirty="0" err="1"/>
              <a:t>navigation</a:t>
            </a:r>
            <a:r>
              <a:rPr lang="de-DE" dirty="0"/>
              <a:t> </a:t>
            </a:r>
            <a:r>
              <a:rPr lang="de-DE" dirty="0" err="1"/>
              <a:t>option</a:t>
            </a:r>
            <a:r>
              <a:rPr lang="de-DE" dirty="0"/>
              <a:t> </a:t>
            </a:r>
            <a:r>
              <a:rPr lang="de-DE" dirty="0" err="1"/>
              <a:t>towards</a:t>
            </a:r>
            <a:r>
              <a:rPr lang="de-DE" dirty="0"/>
              <a:t> </a:t>
            </a:r>
            <a:r>
              <a:rPr lang="de-DE" dirty="0" err="1"/>
              <a:t>targets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Interactive and </a:t>
            </a:r>
            <a:r>
              <a:rPr lang="de-DE" dirty="0" err="1"/>
              <a:t>adjustable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IoT-Lab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QR Scanner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device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live on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smartphone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Design 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understand</a:t>
            </a:r>
            <a:r>
              <a:rPr lang="de-DE" dirty="0"/>
              <a:t> and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Realtime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transfer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Short </a:t>
            </a:r>
            <a:r>
              <a:rPr lang="de-DE" dirty="0" err="1"/>
              <a:t>loading</a:t>
            </a:r>
            <a:r>
              <a:rPr lang="de-DE" dirty="0"/>
              <a:t> </a:t>
            </a:r>
            <a:r>
              <a:rPr lang="de-DE" dirty="0" err="1"/>
              <a:t>times</a:t>
            </a:r>
            <a:r>
              <a:rPr lang="de-DE" dirty="0"/>
              <a:t>, high </a:t>
            </a:r>
            <a:r>
              <a:rPr lang="de-DE" dirty="0" err="1"/>
              <a:t>performance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1022273"/>
      </p:ext>
    </p:extLst>
  </p:cSld>
  <p:clrMapOvr>
    <a:masterClrMapping/>
  </p:clrMapOvr>
</p:sld>
</file>

<file path=ppt/theme/theme1.xml><?xml version="1.0" encoding="utf-8"?>
<a:theme xmlns:a="http://schemas.openxmlformats.org/drawingml/2006/main" name="Titelfolienmaster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haltsseit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1301</Words>
  <Application>Microsoft Macintosh PowerPoint</Application>
  <PresentationFormat>Bildschirmpräsentation (4:3)</PresentationFormat>
  <Paragraphs>279</Paragraphs>
  <Slides>22</Slides>
  <Notes>19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22</vt:i4>
      </vt:variant>
    </vt:vector>
  </HeadingPairs>
  <TitlesOfParts>
    <vt:vector size="28" baseType="lpstr">
      <vt:lpstr>Arial</vt:lpstr>
      <vt:lpstr>Calibri</vt:lpstr>
      <vt:lpstr>Whitney</vt:lpstr>
      <vt:lpstr>Wingdings</vt:lpstr>
      <vt:lpstr>Titelfolienmaster</vt:lpstr>
      <vt:lpstr>Inhaltsseite</vt:lpstr>
      <vt:lpstr>Practical Seminar / Hot Topics in Web Technologies and the Internet of Things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Practical Seminar / Hot Topics in Web Technologies and the Internet of Things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  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IT-Management</dc:title>
  <cp:lastModifiedBy>ot76axyt</cp:lastModifiedBy>
  <cp:revision>14</cp:revision>
  <dcterms:created xsi:type="dcterms:W3CDTF">2014-02-08T08:57:37Z</dcterms:created>
  <dcterms:modified xsi:type="dcterms:W3CDTF">2022-09-18T20:43:47Z</dcterms:modified>
</cp:coreProperties>
</file>